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4"/>
  </p:handout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4" r:id="rId11"/>
    <p:sldId id="263" r:id="rId12"/>
    <p:sldId id="307" r:id="rId13"/>
    <p:sldId id="265" r:id="rId14"/>
    <p:sldId id="268" r:id="rId15"/>
    <p:sldId id="267" r:id="rId16"/>
    <p:sldId id="270" r:id="rId17"/>
    <p:sldId id="269" r:id="rId18"/>
    <p:sldId id="301" r:id="rId19"/>
    <p:sldId id="311" r:id="rId20"/>
    <p:sldId id="271" r:id="rId21"/>
    <p:sldId id="272" r:id="rId22"/>
    <p:sldId id="306" r:id="rId23"/>
    <p:sldId id="314" r:id="rId24"/>
    <p:sldId id="273" r:id="rId25"/>
    <p:sldId id="274" r:id="rId26"/>
    <p:sldId id="275" r:id="rId27"/>
    <p:sldId id="276" r:id="rId28"/>
    <p:sldId id="278" r:id="rId29"/>
    <p:sldId id="277" r:id="rId30"/>
    <p:sldId id="315" r:id="rId31"/>
    <p:sldId id="316" r:id="rId32"/>
    <p:sldId id="318" r:id="rId33"/>
    <p:sldId id="317" r:id="rId34"/>
    <p:sldId id="308" r:id="rId35"/>
    <p:sldId id="289" r:id="rId36"/>
    <p:sldId id="279" r:id="rId37"/>
    <p:sldId id="281" r:id="rId38"/>
    <p:sldId id="282" r:id="rId39"/>
    <p:sldId id="283" r:id="rId40"/>
    <p:sldId id="284" r:id="rId41"/>
    <p:sldId id="285" r:id="rId42"/>
    <p:sldId id="309" r:id="rId43"/>
    <p:sldId id="302" r:id="rId44"/>
    <p:sldId id="312" r:id="rId45"/>
    <p:sldId id="304" r:id="rId46"/>
    <p:sldId id="303" r:id="rId47"/>
    <p:sldId id="305" r:id="rId48"/>
    <p:sldId id="286" r:id="rId49"/>
    <p:sldId id="287" r:id="rId50"/>
    <p:sldId id="313" r:id="rId51"/>
    <p:sldId id="288" r:id="rId52"/>
    <p:sldId id="290" r:id="rId53"/>
    <p:sldId id="291" r:id="rId54"/>
    <p:sldId id="293" r:id="rId55"/>
    <p:sldId id="294" r:id="rId56"/>
    <p:sldId id="295" r:id="rId57"/>
    <p:sldId id="296" r:id="rId58"/>
    <p:sldId id="299" r:id="rId59"/>
    <p:sldId id="310" r:id="rId60"/>
    <p:sldId id="300" r:id="rId61"/>
    <p:sldId id="297" r:id="rId62"/>
    <p:sldId id="280" r:id="rId6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anose="05000000000000000000" pitchFamily="2" charset="2"/>
      <a:buChar char="l"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80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76"/>
    <p:restoredTop sz="90929"/>
  </p:normalViewPr>
  <p:slideViewPr>
    <p:cSldViewPr showGuides="1">
      <p:cViewPr varScale="1">
        <p:scale>
          <a:sx n="71" d="100"/>
          <a:sy n="71" d="100"/>
        </p:scale>
        <p:origin x="-4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handoutMaster" Target="handoutMasters/handoutMaster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wmf"/><Relationship Id="rId4" Type="http://schemas.openxmlformats.org/officeDocument/2006/relationships/image" Target="../media/image11.wmf"/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6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Rectangle 3"/>
          <p:cNvSpPr/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</a:ln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/>
          <p:nvPr/>
        </p:nvGrpSpPr>
        <p:grpSpPr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11" name="Freeform 3"/>
            <p:cNvSpPr/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Arc 4"/>
            <p:cNvSpPr/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defRPr/>
            </a:pPr>
            <a:fld id="{5E92E96C-4A63-46DC-A695-8695625FE682}" type="datetimeFigureOut">
              <a:rPr kumimoji="0" lang="zh-CN" altLang="en-US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numCol="1" anchor="ctr" anchorCtr="0" compatLnSpc="1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6626" name="Group 2"/>
          <p:cNvGrpSpPr/>
          <p:nvPr/>
        </p:nvGrpSpPr>
        <p:grpSpPr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099" name="Freeform 3"/>
            <p:cNvSpPr/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0" name="Arc 4"/>
            <p:cNvSpPr/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317EA-6D04-4AE5-A6B5-9F176D5B9E7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港湾网络技术培训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6631" name="Rectangle 9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11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3.wmf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oleObject" Target="../embeddings/oleObject39.bin"/><Relationship Id="rId11" Type="http://schemas.openxmlformats.org/officeDocument/2006/relationships/image" Target="../media/image9.wmf"/><Relationship Id="rId10" Type="http://schemas.openxmlformats.org/officeDocument/2006/relationships/oleObject" Target="../embeddings/oleObject38.bin"/><Relationship Id="rId1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3" Type="http://schemas.openxmlformats.org/officeDocument/2006/relationships/oleObject" Target="../embeddings/oleObject43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wmf"/><Relationship Id="rId7" Type="http://schemas.openxmlformats.org/officeDocument/2006/relationships/oleObject" Target="../embeddings/oleObject50.bin"/><Relationship Id="rId6" Type="http://schemas.openxmlformats.org/officeDocument/2006/relationships/image" Target="../media/image3.wmf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3" Type="http://schemas.openxmlformats.org/officeDocument/2006/relationships/oleObject" Target="../embeddings/oleObject47.bin"/><Relationship Id="rId2" Type="http://schemas.openxmlformats.org/officeDocument/2006/relationships/image" Target="../media/image2.wmf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3" Type="http://schemas.openxmlformats.org/officeDocument/2006/relationships/oleObject" Target="../embeddings/oleObject52.bin"/><Relationship Id="rId2" Type="http://schemas.openxmlformats.org/officeDocument/2006/relationships/image" Target="../media/image2.wmf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oleObject" Target="../embeddings/oleObject61.bin"/><Relationship Id="rId7" Type="http://schemas.openxmlformats.org/officeDocument/2006/relationships/oleObject" Target="../embeddings/oleObject60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3" Type="http://schemas.openxmlformats.org/officeDocument/2006/relationships/oleObject" Target="../embeddings/oleObject57.bin"/><Relationship Id="rId2" Type="http://schemas.openxmlformats.org/officeDocument/2006/relationships/image" Target="../media/image2.wmf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15" Type="http://schemas.openxmlformats.org/officeDocument/2006/relationships/oleObject" Target="../embeddings/oleObject67.bin"/><Relationship Id="rId14" Type="http://schemas.openxmlformats.org/officeDocument/2006/relationships/oleObject" Target="../embeddings/oleObject66.bin"/><Relationship Id="rId13" Type="http://schemas.openxmlformats.org/officeDocument/2006/relationships/oleObject" Target="../embeddings/oleObject65.bin"/><Relationship Id="rId12" Type="http://schemas.openxmlformats.org/officeDocument/2006/relationships/oleObject" Target="../embeddings/oleObject64.bin"/><Relationship Id="rId11" Type="http://schemas.openxmlformats.org/officeDocument/2006/relationships/image" Target="../media/image3.wmf"/><Relationship Id="rId10" Type="http://schemas.openxmlformats.org/officeDocument/2006/relationships/oleObject" Target="../embeddings/oleObject63.bin"/><Relationship Id="rId1" Type="http://schemas.openxmlformats.org/officeDocument/2006/relationships/oleObject" Target="../embeddings/oleObject5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wmf"/><Relationship Id="rId8" Type="http://schemas.openxmlformats.org/officeDocument/2006/relationships/oleObject" Target="../embeddings/oleObject75.bin"/><Relationship Id="rId7" Type="http://schemas.openxmlformats.org/officeDocument/2006/relationships/oleObject" Target="../embeddings/oleObject74.bin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Relationship Id="rId3" Type="http://schemas.openxmlformats.org/officeDocument/2006/relationships/oleObject" Target="../embeddings/oleObject70.bin"/><Relationship Id="rId2" Type="http://schemas.openxmlformats.org/officeDocument/2006/relationships/image" Target="../media/image2.wmf"/><Relationship Id="rId19" Type="http://schemas.openxmlformats.org/officeDocument/2006/relationships/vmlDrawing" Target="../drawings/vmlDrawing1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8.wmf"/><Relationship Id="rId16" Type="http://schemas.openxmlformats.org/officeDocument/2006/relationships/oleObject" Target="../embeddings/oleObject81.bin"/><Relationship Id="rId15" Type="http://schemas.openxmlformats.org/officeDocument/2006/relationships/image" Target="../media/image9.wmf"/><Relationship Id="rId14" Type="http://schemas.openxmlformats.org/officeDocument/2006/relationships/oleObject" Target="../embeddings/oleObject80.bin"/><Relationship Id="rId13" Type="http://schemas.openxmlformats.org/officeDocument/2006/relationships/oleObject" Target="../embeddings/oleObject79.bin"/><Relationship Id="rId12" Type="http://schemas.openxmlformats.org/officeDocument/2006/relationships/oleObject" Target="../embeddings/oleObject78.bin"/><Relationship Id="rId11" Type="http://schemas.openxmlformats.org/officeDocument/2006/relationships/oleObject" Target="../embeddings/oleObject77.bin"/><Relationship Id="rId10" Type="http://schemas.openxmlformats.org/officeDocument/2006/relationships/oleObject" Target="../embeddings/oleObject76.bin"/><Relationship Id="rId1" Type="http://schemas.openxmlformats.org/officeDocument/2006/relationships/oleObject" Target="../embeddings/oleObject6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83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82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3.wmf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3" Type="http://schemas.openxmlformats.org/officeDocument/2006/relationships/oleObject" Target="../embeddings/oleObject85.bin"/><Relationship Id="rId2" Type="http://schemas.openxmlformats.org/officeDocument/2006/relationships/image" Target="../media/image2.wmf"/><Relationship Id="rId10" Type="http://schemas.openxmlformats.org/officeDocument/2006/relationships/vmlDrawing" Target="../drawings/vmlDrawing18.vml"/><Relationship Id="rId1" Type="http://schemas.openxmlformats.org/officeDocument/2006/relationships/oleObject" Target="../embeddings/oleObject8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8" Type="http://schemas.openxmlformats.org/officeDocument/2006/relationships/oleObject" Target="../embeddings/oleObject94.bin"/><Relationship Id="rId7" Type="http://schemas.openxmlformats.org/officeDocument/2006/relationships/oleObject" Target="../embeddings/oleObject93.bin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8.wmf"/><Relationship Id="rId12" Type="http://schemas.openxmlformats.org/officeDocument/2006/relationships/vmlDrawing" Target="../drawings/vmlDrawing19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.wmf"/><Relationship Id="rId1" Type="http://schemas.openxmlformats.org/officeDocument/2006/relationships/oleObject" Target="../embeddings/oleObject89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8" Type="http://schemas.openxmlformats.org/officeDocument/2006/relationships/oleObject" Target="../embeddings/oleObject101.bin"/><Relationship Id="rId7" Type="http://schemas.openxmlformats.org/officeDocument/2006/relationships/oleObject" Target="../embeddings/oleObject100.bin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97.bin"/><Relationship Id="rId2" Type="http://schemas.openxmlformats.org/officeDocument/2006/relationships/image" Target="../media/image8.wmf"/><Relationship Id="rId12" Type="http://schemas.openxmlformats.org/officeDocument/2006/relationships/vmlDrawing" Target="../drawings/vmlDrawing20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.wmf"/><Relationship Id="rId1" Type="http://schemas.openxmlformats.org/officeDocument/2006/relationships/oleObject" Target="../embeddings/oleObject9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8.bin"/><Relationship Id="rId8" Type="http://schemas.openxmlformats.org/officeDocument/2006/relationships/oleObject" Target="../embeddings/oleObject107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5.bin"/><Relationship Id="rId3" Type="http://schemas.openxmlformats.org/officeDocument/2006/relationships/oleObject" Target="../embeddings/oleObject104.bin"/><Relationship Id="rId2" Type="http://schemas.openxmlformats.org/officeDocument/2006/relationships/image" Target="../media/image2.wmf"/><Relationship Id="rId11" Type="http://schemas.openxmlformats.org/officeDocument/2006/relationships/vmlDrawing" Target="../drawings/vmlDrawing21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0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0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3.vml"/><Relationship Id="rId4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11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oleObject" Target="../embeddings/oleObject117.bin"/><Relationship Id="rId7" Type="http://schemas.openxmlformats.org/officeDocument/2006/relationships/image" Target="../media/image6.wmf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5.bin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2.wmf"/><Relationship Id="rId10" Type="http://schemas.openxmlformats.org/officeDocument/2006/relationships/vmlDrawing" Target="../drawings/vmlDrawing24.vml"/><Relationship Id="rId1" Type="http://schemas.openxmlformats.org/officeDocument/2006/relationships/oleObject" Target="../embeddings/oleObject113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19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1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oleObject" Target="../embeddings/oleObject9.bin"/><Relationship Id="rId7" Type="http://schemas.openxmlformats.org/officeDocument/2006/relationships/oleObject" Target="../embeddings/oleObject8.bin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9" Type="http://schemas.openxmlformats.org/officeDocument/2006/relationships/image" Target="../media/image5.wmf"/><Relationship Id="rId18" Type="http://schemas.openxmlformats.org/officeDocument/2006/relationships/oleObject" Target="../embeddings/oleObject19.bin"/><Relationship Id="rId17" Type="http://schemas.openxmlformats.org/officeDocument/2006/relationships/oleObject" Target="../embeddings/oleObject18.bin"/><Relationship Id="rId16" Type="http://schemas.openxmlformats.org/officeDocument/2006/relationships/oleObject" Target="../embeddings/oleObject17.bin"/><Relationship Id="rId15" Type="http://schemas.openxmlformats.org/officeDocument/2006/relationships/oleObject" Target="../embeddings/oleObject16.bin"/><Relationship Id="rId14" Type="http://schemas.openxmlformats.org/officeDocument/2006/relationships/oleObject" Target="../embeddings/oleObject15.bin"/><Relationship Id="rId13" Type="http://schemas.openxmlformats.org/officeDocument/2006/relationships/oleObject" Target="../embeddings/oleObject14.bin"/><Relationship Id="rId12" Type="http://schemas.openxmlformats.org/officeDocument/2006/relationships/oleObject" Target="../embeddings/oleObject13.bin"/><Relationship Id="rId11" Type="http://schemas.openxmlformats.org/officeDocument/2006/relationships/oleObject" Target="../embeddings/oleObject12.bin"/><Relationship Id="rId10" Type="http://schemas.openxmlformats.org/officeDocument/2006/relationships/oleObject" Target="../embeddings/oleObject11.bin"/><Relationship Id="rId1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2.bin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752600"/>
            <a:ext cx="7772400" cy="1143000"/>
          </a:xfrm>
        </p:spPr>
        <p:txBody>
          <a:bodyPr vert="horz" wrap="square" lIns="92075" tIns="46038" rIns="92075" bIns="46038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二层与三层交换基础</a:t>
            </a:r>
            <a:b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</a:b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（</a:t>
            </a:r>
            <a:r>
              <a:rPr kumimoji="1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2002/6</a:t>
            </a: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subTitle" sz="quarter" idx="1"/>
          </p:nvPr>
        </p:nvSpPr>
        <p:spPr>
          <a:xfrm>
            <a:off x="3124200" y="4267200"/>
            <a:ext cx="6400800" cy="1752600"/>
          </a:xfrm>
          <a:ln/>
        </p:spPr>
        <p:txBody>
          <a:bodyPr vert="horz" wrap="square" lIns="92075" tIns="46038" rIns="92075" bIns="46038" anchor="ctr"/>
          <a:p>
            <a:pPr eaLnBrk="1" hangingPunct="1">
              <a:buSzPct val="80000"/>
            </a:pPr>
            <a:r>
              <a:rPr kumimoji="1" lang="zh-CN" altLang="en-US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港湾网络技术培训</a:t>
            </a:r>
            <a:endParaRPr kumimoji="1" lang="zh-CN" altLang="en-US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4" descr="C:\Program Files\Common Files\Microsoft Shared\Clipart\cagcat50\BS00580_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733800"/>
            <a:ext cx="3200400" cy="269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379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379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二层与三层交换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基本概念</a:t>
            </a:r>
            <a:endParaRPr lang="zh-CN" altLang="en-US" dirty="0"/>
          </a:p>
          <a:p>
            <a:pPr eaLnBrk="1" hangingPunct="1"/>
            <a:r>
              <a:rPr lang="zh-CN" altLang="en-US" dirty="0">
                <a:solidFill>
                  <a:srgbClr val="FC6804"/>
                </a:solidFill>
              </a:rPr>
              <a:t>集线器、交换机、路由器</a:t>
            </a:r>
            <a:endParaRPr lang="zh-CN" altLang="en-US" dirty="0">
              <a:solidFill>
                <a:srgbClr val="FC6804"/>
              </a:solidFill>
            </a:endParaRPr>
          </a:p>
          <a:p>
            <a:pPr eaLnBrk="1" hangingPunct="1"/>
            <a:r>
              <a:rPr lang="zh-CN" altLang="en-US" dirty="0"/>
              <a:t>组网应用的特点和区别</a:t>
            </a:r>
            <a:endParaRPr lang="zh-CN" altLang="en-US" dirty="0"/>
          </a:p>
          <a:p>
            <a:pPr eaLnBrk="1" hangingPunct="1"/>
            <a:r>
              <a:rPr lang="zh-CN" altLang="en-US" dirty="0"/>
              <a:t>交换原理和过程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481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482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网络设备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dirty="0"/>
              <a:t>基本功能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dirty="0"/>
              <a:t>有多个接口，应该能把每个接口进来的数据向目标转发。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类型区分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dirty="0"/>
              <a:t>网络能力：</a:t>
            </a:r>
            <a:r>
              <a:rPr lang="en-US" altLang="zh-CN" dirty="0"/>
              <a:t>2</a:t>
            </a:r>
            <a:r>
              <a:rPr lang="zh-CN" altLang="en-US" dirty="0"/>
              <a:t>层设备？</a:t>
            </a:r>
            <a:r>
              <a:rPr lang="en-US" altLang="zh-CN" dirty="0"/>
              <a:t>3</a:t>
            </a:r>
            <a:r>
              <a:rPr lang="zh-CN" altLang="en-US" dirty="0"/>
              <a:t>层设备？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dirty="0"/>
              <a:t>接口类型：以太网？其他链路类型？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dirty="0"/>
              <a:t>转发能力： ？ </a:t>
            </a:r>
            <a:r>
              <a:rPr lang="en-US" altLang="zh-CN" dirty="0"/>
              <a:t>PPS</a:t>
            </a:r>
            <a:r>
              <a:rPr lang="zh-CN" altLang="en-US" dirty="0"/>
              <a:t>（包</a:t>
            </a:r>
            <a:r>
              <a:rPr lang="en-US" altLang="zh-CN" dirty="0"/>
              <a:t>/</a:t>
            </a:r>
            <a:r>
              <a:rPr lang="zh-CN" altLang="en-US" dirty="0"/>
              <a:t>秒）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dirty="0"/>
              <a:t>其他：支持协议？管理能力？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12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12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网络设备主要类型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30" name="Rectangle 3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  <a:ln/>
        </p:spPr>
        <p:txBody>
          <a:bodyPr vert="horz" wrap="square" lIns="91440" tIns="45720" rIns="91440" bIns="45720" anchor="t"/>
          <a:p>
            <a:pPr eaLnBrk="1" hangingPunct="1"/>
            <a:endParaRPr lang="en-US" altLang="zh-CN" dirty="0"/>
          </a:p>
          <a:p>
            <a:pPr eaLnBrk="1" hangingPunct="1"/>
            <a:r>
              <a:rPr lang="zh-CN" altLang="en-US" dirty="0"/>
              <a:t>集线器          </a:t>
            </a:r>
            <a:r>
              <a:rPr lang="en-US" altLang="zh-CN" dirty="0"/>
              <a:t>Hub</a:t>
            </a:r>
            <a:endParaRPr lang="en-US" altLang="zh-CN" dirty="0"/>
          </a:p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层交换机    </a:t>
            </a:r>
            <a:r>
              <a:rPr lang="en-US" altLang="zh-CN" dirty="0"/>
              <a:t>L2 Switch </a:t>
            </a:r>
            <a:endParaRPr lang="en-US" altLang="zh-CN" dirty="0"/>
          </a:p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层交换机    </a:t>
            </a:r>
            <a:r>
              <a:rPr lang="en-US" altLang="zh-CN" dirty="0"/>
              <a:t>L3 Switch</a:t>
            </a:r>
            <a:endParaRPr lang="en-US" altLang="zh-CN" dirty="0"/>
          </a:p>
          <a:p>
            <a:pPr eaLnBrk="1" hangingPunct="1"/>
            <a:r>
              <a:rPr lang="zh-CN" altLang="en-US" dirty="0"/>
              <a:t>路由器          </a:t>
            </a:r>
            <a:r>
              <a:rPr lang="en-US" altLang="zh-CN" dirty="0"/>
              <a:t>Router</a:t>
            </a:r>
            <a:endParaRPr lang="en-US" altLang="zh-CN" dirty="0"/>
          </a:p>
        </p:txBody>
      </p:sp>
      <p:graphicFrame>
        <p:nvGraphicFramePr>
          <p:cNvPr id="5122" name="Object 4"/>
          <p:cNvGraphicFramePr/>
          <p:nvPr/>
        </p:nvGraphicFramePr>
        <p:xfrm>
          <a:off x="6096000" y="2590800"/>
          <a:ext cx="10588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0" y="2590800"/>
                        <a:ext cx="1058863" cy="465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/>
          <p:nvPr/>
        </p:nvGraphicFramePr>
        <p:xfrm>
          <a:off x="6096000" y="3200400"/>
          <a:ext cx="990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3" imgW="753110" imgH="331470" progId="Visio.Drawing.6">
                  <p:embed/>
                </p:oleObj>
              </mc:Choice>
              <mc:Fallback>
                <p:oleObj name="" r:id="rId3" imgW="753110" imgH="331470" progId="Visio.Drawing.6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200400"/>
                        <a:ext cx="990600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/>
          <p:nvPr/>
        </p:nvGraphicFramePr>
        <p:xfrm>
          <a:off x="6172200" y="44196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5" imgW="855345" imgH="517525" progId="Visio.Drawing.6">
                  <p:embed/>
                </p:oleObj>
              </mc:Choice>
              <mc:Fallback>
                <p:oleObj name="" r:id="rId5" imgW="855345" imgH="517525" progId="Visio.Drawing.6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0" y="44196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/>
          <p:nvPr/>
        </p:nvGraphicFramePr>
        <p:xfrm>
          <a:off x="6172200" y="38100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7" imgW="855345" imgH="517525" progId="Visio.Drawing.6">
                  <p:embed/>
                </p:oleObj>
              </mc:Choice>
              <mc:Fallback>
                <p:oleObj name="" r:id="rId7" imgW="855345" imgH="517525" progId="Visio.Drawing.6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2200" y="38100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148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6149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集线器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物理层以太网设备，没有智能</a:t>
            </a:r>
            <a:endParaRPr lang="zh-CN" altLang="en-US" dirty="0"/>
          </a:p>
          <a:p>
            <a:pPr eaLnBrk="1" hangingPunct="1"/>
            <a:r>
              <a:rPr lang="zh-CN" altLang="en-US" dirty="0"/>
              <a:t>简单的硬件实现简单的功能</a:t>
            </a:r>
            <a:endParaRPr lang="zh-CN" altLang="en-US" dirty="0"/>
          </a:p>
          <a:p>
            <a:pPr eaLnBrk="1" hangingPunct="1"/>
            <a:r>
              <a:rPr lang="zh-CN" altLang="en-US" dirty="0"/>
              <a:t>把每个端口收到的报文向所有其他端口广播，就象一个分线盒</a:t>
            </a:r>
            <a:endParaRPr lang="zh-CN" altLang="en-US" dirty="0"/>
          </a:p>
          <a:p>
            <a:pPr eaLnBrk="1" hangingPunct="1"/>
            <a:r>
              <a:rPr lang="zh-CN" altLang="en-US" dirty="0"/>
              <a:t>“共享</a:t>
            </a:r>
            <a:r>
              <a:rPr lang="en-US" altLang="zh-CN" dirty="0"/>
              <a:t>10M”</a:t>
            </a:r>
            <a:endParaRPr lang="en-US" altLang="zh-CN" dirty="0"/>
          </a:p>
          <a:p>
            <a:pPr eaLnBrk="1" hangingPunct="1"/>
            <a:endParaRPr lang="en-US" altLang="zh-CN" dirty="0"/>
          </a:p>
        </p:txBody>
      </p:sp>
      <p:graphicFrame>
        <p:nvGraphicFramePr>
          <p:cNvPr id="6146" name="Object 4"/>
          <p:cNvGraphicFramePr/>
          <p:nvPr/>
        </p:nvGraphicFramePr>
        <p:xfrm>
          <a:off x="4953000" y="5257800"/>
          <a:ext cx="10588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0" y="5257800"/>
                        <a:ext cx="1058863" cy="465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AutoShape 5"/>
          <p:cNvSpPr/>
          <p:nvPr/>
        </p:nvSpPr>
        <p:spPr>
          <a:xfrm rot="6660872">
            <a:off x="4572000" y="4800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3" name="AutoShape 6"/>
          <p:cNvSpPr/>
          <p:nvPr/>
        </p:nvSpPr>
        <p:spPr>
          <a:xfrm rot="-6812011">
            <a:off x="4419600" y="5562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4" name="AutoShape 7"/>
          <p:cNvSpPr/>
          <p:nvPr/>
        </p:nvSpPr>
        <p:spPr>
          <a:xfrm rot="3561875">
            <a:off x="6096000" y="46482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5" name="AutoShape 8"/>
          <p:cNvSpPr/>
          <p:nvPr/>
        </p:nvSpPr>
        <p:spPr>
          <a:xfrm rot="6757929">
            <a:off x="6019800" y="5562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6" name="AutoShape 9"/>
          <p:cNvSpPr/>
          <p:nvPr/>
        </p:nvSpPr>
        <p:spPr>
          <a:xfrm rot="5117753">
            <a:off x="6400800" y="5181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584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584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交换机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由硬件芯片执行数据帧或报文转发的数据通讯设备，分为二层交换机和三层交换机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通常接口单一，主要就是以太网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硬件强大，软件较简单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转发能力高：</a:t>
            </a:r>
            <a:r>
              <a:rPr lang="en-US" altLang="zh-CN" dirty="0"/>
              <a:t>10</a:t>
            </a:r>
            <a:r>
              <a:rPr lang="zh-CN" altLang="en-US" dirty="0"/>
              <a:t>万</a:t>
            </a:r>
            <a:r>
              <a:rPr lang="en-US" altLang="zh-CN" dirty="0"/>
              <a:t>--1000</a:t>
            </a:r>
            <a:r>
              <a:rPr lang="zh-CN" altLang="en-US" dirty="0"/>
              <a:t>万</a:t>
            </a:r>
            <a:r>
              <a:rPr lang="en-US" altLang="zh-CN" dirty="0"/>
              <a:t>PPS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三层交换机也逐渐实现了复杂的功能和多种协议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7172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7173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层交换机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层交换机 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有少量的智能，可以学习</a:t>
            </a:r>
            <a:r>
              <a:rPr lang="en-US" altLang="zh-CN" dirty="0"/>
              <a:t>MAC</a:t>
            </a:r>
            <a:r>
              <a:rPr lang="zh-CN" altLang="en-US" dirty="0"/>
              <a:t>地址，精确转发。 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可能支持生成树协议，可以避免多个以太网段之间出现环路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“独占</a:t>
            </a:r>
            <a:r>
              <a:rPr lang="en-US" altLang="zh-CN" dirty="0"/>
              <a:t>10M/100M”</a:t>
            </a:r>
            <a:r>
              <a:rPr lang="zh-CN" altLang="en-US" dirty="0"/>
              <a:t>。 </a:t>
            </a:r>
            <a:endParaRPr lang="zh-CN" altLang="en-US" dirty="0"/>
          </a:p>
          <a:p>
            <a:pPr eaLnBrk="1" hangingPunct="1"/>
            <a:endParaRPr lang="zh-CN" altLang="en-US" dirty="0"/>
          </a:p>
          <a:p>
            <a:pPr eaLnBrk="1" hangingPunct="1"/>
            <a:endParaRPr lang="en-US" altLang="zh-CN" dirty="0"/>
          </a:p>
        </p:txBody>
      </p:sp>
      <p:graphicFrame>
        <p:nvGraphicFramePr>
          <p:cNvPr id="7170" name="Object 4"/>
          <p:cNvGraphicFramePr/>
          <p:nvPr/>
        </p:nvGraphicFramePr>
        <p:xfrm>
          <a:off x="5791200" y="4800600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1200" y="4800600"/>
                        <a:ext cx="1524000" cy="67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5"/>
          <p:cNvSpPr/>
          <p:nvPr/>
        </p:nvSpPr>
        <p:spPr>
          <a:xfrm rot="3561875">
            <a:off x="7467600" y="42672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7" name="AutoShape 6"/>
          <p:cNvSpPr/>
          <p:nvPr/>
        </p:nvSpPr>
        <p:spPr>
          <a:xfrm rot="6757929">
            <a:off x="7239000" y="53340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8" name="AutoShape 7"/>
          <p:cNvSpPr/>
          <p:nvPr/>
        </p:nvSpPr>
        <p:spPr>
          <a:xfrm rot="-5183630">
            <a:off x="7543800" y="49530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9" name="AutoShape 8"/>
          <p:cNvSpPr/>
          <p:nvPr/>
        </p:nvSpPr>
        <p:spPr>
          <a:xfrm rot="6696944">
            <a:off x="5334000" y="4419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0" name="AutoShape 9"/>
          <p:cNvSpPr/>
          <p:nvPr/>
        </p:nvSpPr>
        <p:spPr>
          <a:xfrm rot="3379333">
            <a:off x="5715000" y="54102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1" name="AutoShape 10"/>
          <p:cNvSpPr/>
          <p:nvPr/>
        </p:nvSpPr>
        <p:spPr>
          <a:xfrm rot="-6244481">
            <a:off x="5334000" y="49530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819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819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三层网络设备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层交换机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有很强的智能，功能类似于路由器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通常用</a:t>
            </a:r>
            <a:r>
              <a:rPr lang="en-US" altLang="zh-CN" dirty="0"/>
              <a:t>CACHE</a:t>
            </a:r>
            <a:r>
              <a:rPr lang="zh-CN" altLang="en-US" dirty="0"/>
              <a:t>代替路由表，容量较小</a:t>
            </a:r>
            <a:endParaRPr lang="zh-CN" altLang="en-US" dirty="0"/>
          </a:p>
          <a:p>
            <a:pPr eaLnBrk="1" hangingPunct="1"/>
            <a:r>
              <a:rPr lang="zh-CN" altLang="en-US" dirty="0"/>
              <a:t>路由器</a:t>
            </a:r>
            <a:r>
              <a:rPr lang="en-US" altLang="zh-CN" dirty="0"/>
              <a:t>Router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通过</a:t>
            </a:r>
            <a:r>
              <a:rPr lang="en-US" altLang="zh-CN" dirty="0"/>
              <a:t>IP</a:t>
            </a:r>
            <a:r>
              <a:rPr lang="zh-CN" altLang="en-US" dirty="0"/>
              <a:t>路由做转发，可跨越大型的、各种链路类型的网络。 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8200" name="AutoShape 4"/>
          <p:cNvSpPr/>
          <p:nvPr/>
        </p:nvSpPr>
        <p:spPr>
          <a:xfrm rot="3561875">
            <a:off x="7620000" y="4800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1" name="AutoShape 5"/>
          <p:cNvSpPr/>
          <p:nvPr/>
        </p:nvSpPr>
        <p:spPr>
          <a:xfrm rot="6757929">
            <a:off x="7391400" y="58674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2" name="AutoShape 6"/>
          <p:cNvSpPr/>
          <p:nvPr/>
        </p:nvSpPr>
        <p:spPr>
          <a:xfrm rot="-5183630">
            <a:off x="7696200" y="54864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3" name="AutoShape 7"/>
          <p:cNvSpPr/>
          <p:nvPr/>
        </p:nvSpPr>
        <p:spPr>
          <a:xfrm rot="6696944">
            <a:off x="5486400" y="49530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4" name="AutoShape 8"/>
          <p:cNvSpPr/>
          <p:nvPr/>
        </p:nvSpPr>
        <p:spPr>
          <a:xfrm rot="3379333">
            <a:off x="5867400" y="59436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5" name="AutoShape 9"/>
          <p:cNvSpPr/>
          <p:nvPr/>
        </p:nvSpPr>
        <p:spPr>
          <a:xfrm rot="-6244481">
            <a:off x="5486400" y="54864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8194" name="Object 10"/>
          <p:cNvGraphicFramePr/>
          <p:nvPr/>
        </p:nvGraphicFramePr>
        <p:xfrm>
          <a:off x="6019800" y="5257800"/>
          <a:ext cx="1371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855345" imgH="517525" progId="Visio.Drawing.6">
                  <p:embed/>
                </p:oleObj>
              </mc:Choice>
              <mc:Fallback>
                <p:oleObj name="" r:id="rId1" imgW="855345" imgH="517525" progId="Visio.Drawing.6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9800" y="5257800"/>
                        <a:ext cx="1371600" cy="831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686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686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典型交换机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二层交换机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uHammer1008</a:t>
            </a:r>
            <a:endParaRPr lang="en-US" altLang="zh-CN" dirty="0"/>
          </a:p>
          <a:p>
            <a:pPr eaLnBrk="1" hangingPunct="1"/>
            <a:r>
              <a:rPr lang="zh-CN" altLang="en-US" dirty="0"/>
              <a:t>三层交换机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FlexHammer24</a:t>
            </a:r>
            <a:endParaRPr lang="en-US" altLang="zh-CN" dirty="0"/>
          </a:p>
          <a:p>
            <a:pPr lvl="1" eaLnBrk="1" hangingPunct="1"/>
            <a:r>
              <a:rPr lang="en-US" altLang="zh-CN" dirty="0"/>
              <a:t>BigHammer800</a:t>
            </a:r>
            <a:r>
              <a:rPr lang="zh-CN" altLang="en-US" dirty="0"/>
              <a:t>，分布式结构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789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789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路由器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2800" dirty="0"/>
              <a:t>传统路由器指用软件实现</a:t>
            </a:r>
            <a:r>
              <a:rPr lang="en-US" altLang="zh-CN" sz="2800" dirty="0"/>
              <a:t>IP</a:t>
            </a:r>
            <a:r>
              <a:rPr lang="zh-CN" altLang="en-US" sz="2800" dirty="0"/>
              <a:t>报文“存储</a:t>
            </a:r>
            <a:r>
              <a:rPr lang="en-US" altLang="zh-CN" sz="2800" dirty="0"/>
              <a:t>-</a:t>
            </a:r>
            <a:r>
              <a:rPr lang="zh-CN" altLang="en-US" sz="2800" dirty="0"/>
              <a:t>转发”的数据通讯设备。三层设备。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硬件简单，软件强大，支持很多协议</a:t>
            </a:r>
            <a:endParaRPr lang="zh-CN" altLang="en-US" sz="2800" dirty="0"/>
          </a:p>
          <a:p>
            <a:pPr lvl="1" eaLnBrk="1" hangingPunct="1"/>
            <a:r>
              <a:rPr lang="zh-CN" altLang="en-US" sz="2400" dirty="0"/>
              <a:t>二层：以太网、</a:t>
            </a:r>
            <a:r>
              <a:rPr lang="en-US" altLang="zh-CN" sz="2400" dirty="0"/>
              <a:t>PPP</a:t>
            </a:r>
            <a:r>
              <a:rPr lang="zh-CN" altLang="en-US" sz="2400" dirty="0"/>
              <a:t>、</a:t>
            </a:r>
            <a:r>
              <a:rPr lang="en-US" altLang="zh-CN" sz="2400" dirty="0"/>
              <a:t>FR</a:t>
            </a:r>
            <a:r>
              <a:rPr lang="zh-CN" altLang="en-US" sz="2400" dirty="0"/>
              <a:t>、</a:t>
            </a:r>
            <a:r>
              <a:rPr lang="en-US" altLang="zh-CN" sz="2400" dirty="0"/>
              <a:t>X.25</a:t>
            </a:r>
            <a:r>
              <a:rPr lang="zh-CN" altLang="en-US" sz="2400" dirty="0"/>
              <a:t>、</a:t>
            </a:r>
            <a:r>
              <a:rPr lang="en-US" altLang="zh-CN" sz="2400" dirty="0"/>
              <a:t>HDLC</a:t>
            </a:r>
            <a:r>
              <a:rPr lang="zh-CN" altLang="en-US" sz="2400" dirty="0"/>
              <a:t>、</a:t>
            </a:r>
            <a:r>
              <a:rPr lang="en-US" altLang="zh-CN" sz="2400" dirty="0"/>
              <a:t>Q931/Q921(ISDN)</a:t>
            </a:r>
            <a:r>
              <a:rPr lang="zh-CN" altLang="en-US" sz="2400" dirty="0"/>
              <a:t>，</a:t>
            </a:r>
            <a:r>
              <a:rPr lang="en-US" altLang="zh-CN" sz="2400" dirty="0"/>
              <a:t>SLIP</a:t>
            </a:r>
            <a:r>
              <a:rPr lang="zh-CN" altLang="en-US" sz="2400" dirty="0"/>
              <a:t>，</a:t>
            </a:r>
            <a:r>
              <a:rPr lang="en-US" altLang="zh-CN" sz="2400" dirty="0"/>
              <a:t>LAPB…</a:t>
            </a:r>
            <a:endParaRPr lang="en-US" altLang="zh-CN" sz="2400" dirty="0"/>
          </a:p>
          <a:p>
            <a:pPr lvl="1" eaLnBrk="1" hangingPunct="1"/>
            <a:r>
              <a:rPr lang="zh-CN" altLang="en-US" sz="2400" dirty="0"/>
              <a:t>三层：以</a:t>
            </a:r>
            <a:r>
              <a:rPr lang="en-US" altLang="zh-CN" sz="2400" dirty="0"/>
              <a:t>IP</a:t>
            </a:r>
            <a:r>
              <a:rPr lang="zh-CN" altLang="en-US" sz="2400" dirty="0"/>
              <a:t>为主，可能还有</a:t>
            </a:r>
            <a:r>
              <a:rPr lang="en-US" altLang="zh-CN" sz="2400" dirty="0"/>
              <a:t>IPX</a:t>
            </a:r>
            <a:r>
              <a:rPr lang="zh-CN" altLang="en-US" sz="2400" dirty="0"/>
              <a:t>、</a:t>
            </a:r>
            <a:r>
              <a:rPr lang="en-US" altLang="zh-CN" sz="2400" dirty="0"/>
              <a:t>SNA</a:t>
            </a:r>
            <a:r>
              <a:rPr lang="zh-CN" altLang="en-US" sz="2400" dirty="0"/>
              <a:t>、</a:t>
            </a:r>
            <a:r>
              <a:rPr lang="en-US" altLang="zh-CN" sz="2400" dirty="0"/>
              <a:t>AppleTalk...</a:t>
            </a:r>
            <a:endParaRPr lang="en-US" altLang="zh-CN" sz="2400" dirty="0"/>
          </a:p>
          <a:p>
            <a:pPr lvl="1" eaLnBrk="1" hangingPunct="1"/>
            <a:r>
              <a:rPr lang="zh-CN" altLang="en-US" sz="2400" dirty="0"/>
              <a:t>单播路由协议：</a:t>
            </a:r>
            <a:r>
              <a:rPr lang="en-US" altLang="zh-CN" sz="2400" dirty="0"/>
              <a:t>RIP</a:t>
            </a:r>
            <a:r>
              <a:rPr lang="zh-CN" altLang="en-US" sz="2400" dirty="0"/>
              <a:t>、</a:t>
            </a:r>
            <a:r>
              <a:rPr lang="en-US" altLang="zh-CN" sz="2400" dirty="0"/>
              <a:t>OSPF</a:t>
            </a:r>
            <a:r>
              <a:rPr lang="zh-CN" altLang="en-US" sz="2400" dirty="0"/>
              <a:t>、</a:t>
            </a:r>
            <a:r>
              <a:rPr lang="en-US" altLang="zh-CN" sz="2400" dirty="0"/>
              <a:t>IGRP</a:t>
            </a:r>
            <a:r>
              <a:rPr lang="zh-CN" altLang="en-US" sz="2400" dirty="0"/>
              <a:t>、</a:t>
            </a:r>
            <a:r>
              <a:rPr lang="en-US" altLang="zh-CN" sz="2400" dirty="0"/>
              <a:t>EIGRP</a:t>
            </a:r>
            <a:r>
              <a:rPr lang="zh-CN" altLang="en-US" sz="2400" dirty="0"/>
              <a:t>、</a:t>
            </a:r>
            <a:r>
              <a:rPr lang="en-US" altLang="zh-CN" sz="2400" dirty="0"/>
              <a:t>BGP</a:t>
            </a:r>
            <a:r>
              <a:rPr lang="zh-CN" altLang="en-US" sz="2400" dirty="0"/>
              <a:t>、</a:t>
            </a:r>
            <a:r>
              <a:rPr lang="en-US" altLang="zh-CN" sz="2400" dirty="0"/>
              <a:t>ISIS...</a:t>
            </a:r>
            <a:endParaRPr lang="en-US" altLang="zh-CN" sz="2400" dirty="0"/>
          </a:p>
          <a:p>
            <a:pPr lvl="1" eaLnBrk="1" hangingPunct="1"/>
            <a:r>
              <a:rPr lang="zh-CN" altLang="en-US" sz="2400" dirty="0"/>
              <a:t>组播路由协议：</a:t>
            </a:r>
            <a:r>
              <a:rPr lang="en-US" altLang="zh-CN" sz="2400" dirty="0"/>
              <a:t>DVMRP</a:t>
            </a:r>
            <a:r>
              <a:rPr lang="zh-CN" altLang="en-US" sz="2400" dirty="0"/>
              <a:t>、</a:t>
            </a:r>
            <a:r>
              <a:rPr lang="en-US" altLang="zh-CN" sz="2400" dirty="0"/>
              <a:t>PIM</a:t>
            </a:r>
            <a:r>
              <a:rPr lang="zh-CN" altLang="en-US" sz="2400" dirty="0"/>
              <a:t>、</a:t>
            </a:r>
            <a:r>
              <a:rPr lang="en-US" altLang="zh-CN" sz="2400" dirty="0"/>
              <a:t>MBGP</a:t>
            </a:r>
            <a:r>
              <a:rPr lang="zh-CN" altLang="en-US" sz="2400" dirty="0"/>
              <a:t>、</a:t>
            </a:r>
            <a:r>
              <a:rPr lang="en-US" altLang="zh-CN" sz="2400" dirty="0"/>
              <a:t>MSDP...</a:t>
            </a:r>
            <a:endParaRPr lang="en-US" altLang="zh-CN" sz="2400" dirty="0"/>
          </a:p>
          <a:p>
            <a:pPr eaLnBrk="1" hangingPunct="1"/>
            <a:endParaRPr lang="en-US" altLang="zh-CN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891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891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路由器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1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传统路由器的转发能力较低：</a:t>
            </a:r>
            <a:r>
              <a:rPr lang="en-US" altLang="zh-CN" dirty="0"/>
              <a:t>1</a:t>
            </a:r>
            <a:r>
              <a:rPr lang="zh-CN" altLang="en-US" dirty="0"/>
              <a:t>万</a:t>
            </a:r>
            <a:r>
              <a:rPr lang="en-US" altLang="zh-CN" dirty="0"/>
              <a:t>--10</a:t>
            </a:r>
            <a:r>
              <a:rPr lang="zh-CN" altLang="en-US" dirty="0"/>
              <a:t>万</a:t>
            </a:r>
            <a:r>
              <a:rPr lang="en-US" altLang="zh-CN" dirty="0"/>
              <a:t>PPS	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以前，广域网的带宽也低：</a:t>
            </a:r>
            <a:r>
              <a:rPr lang="en-US" altLang="zh-CN" dirty="0"/>
              <a:t>9.6K, 64K</a:t>
            </a:r>
            <a:r>
              <a:rPr lang="zh-CN" altLang="en-US" dirty="0"/>
              <a:t>，</a:t>
            </a:r>
            <a:r>
              <a:rPr lang="en-US" altLang="zh-CN" dirty="0"/>
              <a:t>128K</a:t>
            </a:r>
            <a:r>
              <a:rPr lang="zh-CN" altLang="en-US" dirty="0"/>
              <a:t>，</a:t>
            </a:r>
            <a:r>
              <a:rPr lang="en-US" altLang="zh-CN" dirty="0"/>
              <a:t>2M...</a:t>
            </a:r>
            <a:endParaRPr lang="en-US" altLang="zh-CN" dirty="0"/>
          </a:p>
          <a:p>
            <a:pPr eaLnBrk="1" hangingPunct="1"/>
            <a:r>
              <a:rPr lang="zh-CN" altLang="en-US" dirty="0"/>
              <a:t>当前的高端路由器也采用高速硬件来实现高效率的转发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969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970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二层与三层交换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7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>
                <a:solidFill>
                  <a:srgbClr val="FC6804"/>
                </a:solidFill>
              </a:rPr>
              <a:t>基本概念</a:t>
            </a:r>
            <a:endParaRPr lang="zh-CN" altLang="en-US" dirty="0">
              <a:solidFill>
                <a:srgbClr val="FC6804"/>
              </a:solidFill>
            </a:endParaRPr>
          </a:p>
          <a:p>
            <a:pPr eaLnBrk="1" hangingPunct="1"/>
            <a:r>
              <a:rPr lang="zh-CN" altLang="en-US" dirty="0"/>
              <a:t>集线器、交换机、路由器</a:t>
            </a:r>
            <a:endParaRPr lang="zh-CN" altLang="en-US" dirty="0"/>
          </a:p>
          <a:p>
            <a:pPr eaLnBrk="1" hangingPunct="1"/>
            <a:r>
              <a:rPr lang="zh-CN" altLang="en-US" dirty="0"/>
              <a:t>组网应用的特点和区别</a:t>
            </a:r>
            <a:endParaRPr lang="zh-CN" altLang="en-US" dirty="0"/>
          </a:p>
          <a:p>
            <a:pPr eaLnBrk="1" hangingPunct="1"/>
            <a:r>
              <a:rPr lang="zh-CN" altLang="en-US" dirty="0"/>
              <a:t>交换原理和过程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993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994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典型路由器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4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低端路由器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CISCO 2500, 3600…</a:t>
            </a:r>
            <a:r>
              <a:rPr lang="zh-CN" altLang="en-US" dirty="0"/>
              <a:t>集中式软件转发</a:t>
            </a:r>
            <a:endParaRPr lang="zh-CN" altLang="en-US" dirty="0"/>
          </a:p>
          <a:p>
            <a:pPr eaLnBrk="1" hangingPunct="1"/>
            <a:r>
              <a:rPr lang="zh-CN" altLang="en-US" dirty="0"/>
              <a:t>中端路由器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CISCO 7500, </a:t>
            </a:r>
            <a:r>
              <a:rPr lang="zh-CN" altLang="en-US" dirty="0"/>
              <a:t>分布式软件转发</a:t>
            </a:r>
            <a:endParaRPr lang="zh-CN" altLang="en-US" dirty="0"/>
          </a:p>
          <a:p>
            <a:pPr eaLnBrk="1" hangingPunct="1"/>
            <a:r>
              <a:rPr lang="zh-CN" altLang="en-US" dirty="0"/>
              <a:t>高端路由器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CISCO 12000</a:t>
            </a:r>
            <a:r>
              <a:rPr lang="zh-CN" altLang="en-US" dirty="0"/>
              <a:t>，分布式硬件转发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日期占位符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0963" name="页脚占位符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0964" name="灯片编号占位符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三层交换机与路由器的对比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6" name="Rectangle 3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467600" cy="3733800"/>
          </a:xfrm>
          <a:ln/>
        </p:spPr>
        <p:txBody>
          <a:bodyPr vert="horz" wrap="square" lIns="91440" tIns="45720" rIns="91440" bIns="45720" anchor="t"/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共同点：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lvl="1" eaLnBrk="1" hangingPunct="1">
              <a:buSzPct val="90000"/>
            </a:pPr>
            <a:r>
              <a:rPr kumimoji="1" lang="zh-CN" altLang="en-US" dirty="0">
                <a:latin typeface="+mn-lt"/>
                <a:ea typeface="+mn-ea"/>
              </a:rPr>
              <a:t>本质：三层路由转发</a:t>
            </a:r>
            <a:endParaRPr kumimoji="1" lang="zh-CN" altLang="en-US" dirty="0">
              <a:latin typeface="+mn-lt"/>
              <a:ea typeface="+mn-ea"/>
            </a:endParaRPr>
          </a:p>
          <a:p>
            <a:pPr lvl="1" eaLnBrk="1" hangingPunct="1">
              <a:buSzPct val="90000"/>
            </a:pPr>
            <a:r>
              <a:rPr kumimoji="1" lang="zh-CN" altLang="en-US" dirty="0">
                <a:latin typeface="+mn-lt"/>
                <a:ea typeface="+mn-ea"/>
              </a:rPr>
              <a:t>高端路由器也使用硬件转发</a:t>
            </a:r>
            <a:endParaRPr kumimoji="1" lang="zh-CN" altLang="en-US" dirty="0">
              <a:latin typeface="+mn-lt"/>
              <a:ea typeface="+mn-ea"/>
            </a:endParaRPr>
          </a:p>
          <a:p>
            <a:pPr lvl="1" eaLnBrk="1" hangingPunct="1">
              <a:buSzPct val="90000"/>
            </a:pPr>
            <a:endParaRPr kumimoji="1" lang="zh-CN" altLang="en-US" dirty="0">
              <a:latin typeface="+mn-lt"/>
              <a:ea typeface="+mn-ea"/>
            </a:endParaRPr>
          </a:p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区别：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lvl="1" eaLnBrk="1" hangingPunct="1">
              <a:buSzPct val="90000"/>
            </a:pPr>
            <a:r>
              <a:rPr kumimoji="1" lang="zh-CN" altLang="en-US" dirty="0">
                <a:latin typeface="+mn-lt"/>
                <a:ea typeface="+mn-ea"/>
              </a:rPr>
              <a:t>低端产品的转发设备不同</a:t>
            </a:r>
            <a:endParaRPr kumimoji="1" lang="zh-CN" altLang="en-US" dirty="0">
              <a:latin typeface="+mn-lt"/>
              <a:ea typeface="+mn-ea"/>
            </a:endParaRPr>
          </a:p>
          <a:p>
            <a:pPr lvl="1" eaLnBrk="1" hangingPunct="1">
              <a:buSzPct val="90000"/>
            </a:pPr>
            <a:r>
              <a:rPr kumimoji="1" lang="zh-CN" altLang="en-US" dirty="0">
                <a:latin typeface="+mn-lt"/>
                <a:ea typeface="+mn-ea"/>
              </a:rPr>
              <a:t>转发路由表的结构往往不同	</a:t>
            </a:r>
            <a:endParaRPr kumimoji="1"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922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922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所以</a:t>
            </a:r>
            <a:r>
              <a:rPr kumimoji="1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……</a:t>
            </a:r>
            <a:endParaRPr kumimoji="1" lang="en-US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2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br>
              <a:rPr lang="en-US" altLang="zh-CN" dirty="0"/>
            </a:br>
            <a:r>
              <a:rPr lang="zh-CN" altLang="en-US" b="1" dirty="0">
                <a:solidFill>
                  <a:srgbClr val="FFFF00"/>
                </a:solidFill>
              </a:rPr>
              <a:t>三层交换机与路由器已经没有本质区别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9218" name="Object 5"/>
          <p:cNvGraphicFramePr/>
          <p:nvPr/>
        </p:nvGraphicFramePr>
        <p:xfrm>
          <a:off x="5715000" y="3810000"/>
          <a:ext cx="19812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1" imgW="855345" imgH="517525" progId="Visio.Drawing.6">
                  <p:embed/>
                </p:oleObj>
              </mc:Choice>
              <mc:Fallback>
                <p:oleObj name="" r:id="rId1" imgW="855345" imgH="517525" progId="Visio.Drawing.6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0" y="3810000"/>
                        <a:ext cx="1981200" cy="1201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/>
          <p:nvPr/>
        </p:nvGraphicFramePr>
        <p:xfrm>
          <a:off x="1524000" y="3886200"/>
          <a:ext cx="1905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3" imgW="855345" imgH="517525" progId="Visio.Drawing.6">
                  <p:embed/>
                </p:oleObj>
              </mc:Choice>
              <mc:Fallback>
                <p:oleObj name="" r:id="rId3" imgW="855345" imgH="517525" progId="Visio.Drawing.6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886200"/>
                        <a:ext cx="1905000" cy="1155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7" descr="C:\Program Files\Common Files\Microsoft Shared\Clipart\cagcat50\BD06990_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343400"/>
            <a:ext cx="1808163" cy="1535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9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50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0251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发展历史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42" name="Object 4"/>
          <p:cNvGraphicFramePr/>
          <p:nvPr/>
        </p:nvGraphicFramePr>
        <p:xfrm>
          <a:off x="2514600" y="4191000"/>
          <a:ext cx="10588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4600" y="4191000"/>
                        <a:ext cx="1058863" cy="465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/>
          <p:nvPr/>
        </p:nvGraphicFramePr>
        <p:xfrm>
          <a:off x="4800600" y="3429000"/>
          <a:ext cx="990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3" imgW="753110" imgH="331470" progId="Visio.Drawing.6">
                  <p:embed/>
                </p:oleObj>
              </mc:Choice>
              <mc:Fallback>
                <p:oleObj name="" r:id="rId3" imgW="753110" imgH="331470" progId="Visio.Drawing.6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3429000"/>
                        <a:ext cx="990600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/>
          <p:nvPr/>
        </p:nvGraphicFramePr>
        <p:xfrm>
          <a:off x="3429000" y="48768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5" imgW="855345" imgH="517525" progId="Visio.Drawing.6">
                  <p:embed/>
                </p:oleObj>
              </mc:Choice>
              <mc:Fallback>
                <p:oleObj name="" r:id="rId5" imgW="855345" imgH="517525" progId="Visio.Drawing.6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48768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Line 8"/>
          <p:cNvSpPr/>
          <p:nvPr/>
        </p:nvSpPr>
        <p:spPr>
          <a:xfrm>
            <a:off x="1066800" y="5715000"/>
            <a:ext cx="7391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4" name="Line 9"/>
          <p:cNvSpPr/>
          <p:nvPr/>
        </p:nvSpPr>
        <p:spPr>
          <a:xfrm flipV="1">
            <a:off x="1066800" y="1828800"/>
            <a:ext cx="0" cy="388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5" name="Text Box 11"/>
          <p:cNvSpPr txBox="1"/>
          <p:nvPr/>
        </p:nvSpPr>
        <p:spPr>
          <a:xfrm>
            <a:off x="1143000" y="1828800"/>
            <a:ext cx="1981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转发能力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6" name="Text Box 12"/>
          <p:cNvSpPr txBox="1"/>
          <p:nvPr/>
        </p:nvSpPr>
        <p:spPr>
          <a:xfrm>
            <a:off x="1066800" y="5791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1975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7" name="Text Box 13"/>
          <p:cNvSpPr txBox="1"/>
          <p:nvPr/>
        </p:nvSpPr>
        <p:spPr>
          <a:xfrm>
            <a:off x="2286000" y="5791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1980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8" name="Text Box 14"/>
          <p:cNvSpPr txBox="1"/>
          <p:nvPr/>
        </p:nvSpPr>
        <p:spPr>
          <a:xfrm>
            <a:off x="3505200" y="5791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1985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9" name="Text Box 15"/>
          <p:cNvSpPr txBox="1"/>
          <p:nvPr/>
        </p:nvSpPr>
        <p:spPr>
          <a:xfrm>
            <a:off x="4724400" y="5791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1990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0" name="Text Box 16"/>
          <p:cNvSpPr txBox="1"/>
          <p:nvPr/>
        </p:nvSpPr>
        <p:spPr>
          <a:xfrm>
            <a:off x="5867400" y="5791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1995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1" name="Text Box 17"/>
          <p:cNvSpPr txBox="1"/>
          <p:nvPr/>
        </p:nvSpPr>
        <p:spPr>
          <a:xfrm>
            <a:off x="7010400" y="57912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2000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45" name="Object 18"/>
          <p:cNvGraphicFramePr/>
          <p:nvPr/>
        </p:nvGraphicFramePr>
        <p:xfrm>
          <a:off x="1600200" y="4724400"/>
          <a:ext cx="552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7" imgW="601980" imgH="746760" progId="Visio.Drawing.6">
                  <p:embed/>
                </p:oleObj>
              </mc:Choice>
              <mc:Fallback>
                <p:oleObj name="" r:id="rId7" imgW="601980" imgH="746760" progId="Visio.Drawing.6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4724400"/>
                        <a:ext cx="552450" cy="68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Text Box 20"/>
          <p:cNvSpPr txBox="1"/>
          <p:nvPr/>
        </p:nvSpPr>
        <p:spPr>
          <a:xfrm>
            <a:off x="1828800" y="53340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多网卡主机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3" name="Text Box 21"/>
          <p:cNvSpPr txBox="1"/>
          <p:nvPr/>
        </p:nvSpPr>
        <p:spPr>
          <a:xfrm>
            <a:off x="4191000" y="51816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路由器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4" name="Text Box 22"/>
          <p:cNvSpPr txBox="1"/>
          <p:nvPr/>
        </p:nvSpPr>
        <p:spPr>
          <a:xfrm>
            <a:off x="3276600" y="44196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5" name="Text Box 23"/>
          <p:cNvSpPr txBox="1"/>
          <p:nvPr/>
        </p:nvSpPr>
        <p:spPr>
          <a:xfrm>
            <a:off x="4800600" y="38862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层交换机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6" name="Text Box 24"/>
          <p:cNvSpPr txBox="1"/>
          <p:nvPr/>
        </p:nvSpPr>
        <p:spPr>
          <a:xfrm>
            <a:off x="7467600" y="25908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层交换机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46" name="Object 31"/>
          <p:cNvGraphicFramePr/>
          <p:nvPr/>
        </p:nvGraphicFramePr>
        <p:xfrm>
          <a:off x="5105400" y="43434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9" imgW="855345" imgH="517525" progId="Visio.Drawing.6">
                  <p:embed/>
                </p:oleObj>
              </mc:Choice>
              <mc:Fallback>
                <p:oleObj name="" r:id="rId9" imgW="855345" imgH="517525" progId="Visio.Drawing.6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43434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Text Box 32"/>
          <p:cNvSpPr txBox="1"/>
          <p:nvPr/>
        </p:nvSpPr>
        <p:spPr>
          <a:xfrm>
            <a:off x="5562600" y="48006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中端路由器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8" name="Text Box 33"/>
          <p:cNvSpPr txBox="1"/>
          <p:nvPr/>
        </p:nvSpPr>
        <p:spPr>
          <a:xfrm>
            <a:off x="6705600" y="2209800"/>
            <a:ext cx="12954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高端路由器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47" name="Object 34"/>
          <p:cNvGraphicFramePr/>
          <p:nvPr/>
        </p:nvGraphicFramePr>
        <p:xfrm>
          <a:off x="6705600" y="25908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10" imgW="855345" imgH="517525" progId="Visio.Drawing.6">
                  <p:embed/>
                </p:oleObj>
              </mc:Choice>
              <mc:Fallback>
                <p:oleObj name="" r:id="rId10" imgW="855345" imgH="517525" progId="Visio.Drawing.6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05600" y="25908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AutoShape 38"/>
          <p:cNvSpPr/>
          <p:nvPr/>
        </p:nvSpPr>
        <p:spPr>
          <a:xfrm rot="3203831">
            <a:off x="6102350" y="2763838"/>
            <a:ext cx="30480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70" name="AutoShape 39"/>
          <p:cNvSpPr/>
          <p:nvPr/>
        </p:nvSpPr>
        <p:spPr>
          <a:xfrm rot="5160065">
            <a:off x="2743200" y="4724400"/>
            <a:ext cx="304800" cy="1066800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71" name="AutoShape 40"/>
          <p:cNvSpPr/>
          <p:nvPr/>
        </p:nvSpPr>
        <p:spPr>
          <a:xfrm rot="1344291">
            <a:off x="6019800" y="2743200"/>
            <a:ext cx="330200" cy="1658938"/>
          </a:xfrm>
          <a:prstGeom prst="upArrow">
            <a:avLst>
              <a:gd name="adj1" fmla="val 50000"/>
              <a:gd name="adj2" fmla="val 1256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72" name="AutoShape 41"/>
          <p:cNvSpPr/>
          <p:nvPr/>
        </p:nvSpPr>
        <p:spPr>
          <a:xfrm rot="4713875">
            <a:off x="4678363" y="4452938"/>
            <a:ext cx="336550" cy="990600"/>
          </a:xfrm>
          <a:prstGeom prst="upArrow">
            <a:avLst>
              <a:gd name="adj1" fmla="val 50000"/>
              <a:gd name="adj2" fmla="val 73584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73" name="AutoShape 42"/>
          <p:cNvSpPr/>
          <p:nvPr/>
        </p:nvSpPr>
        <p:spPr>
          <a:xfrm rot="3768906">
            <a:off x="4025900" y="3516313"/>
            <a:ext cx="323850" cy="1214437"/>
          </a:xfrm>
          <a:prstGeom prst="upArrow">
            <a:avLst>
              <a:gd name="adj1" fmla="val 50000"/>
              <a:gd name="adj2" fmla="val 93749"/>
            </a:avLst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48" name="Object 43"/>
          <p:cNvGraphicFramePr/>
          <p:nvPr/>
        </p:nvGraphicFramePr>
        <p:xfrm>
          <a:off x="5943600" y="22860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12" imgW="855345" imgH="517525" progId="Visio.Drawing.6">
                  <p:embed/>
                </p:oleObj>
              </mc:Choice>
              <mc:Fallback>
                <p:oleObj name="" r:id="rId12" imgW="855345" imgH="517525" progId="Visio.Drawing.6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22860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198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198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接口类型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交换机： 以太网为主</a:t>
            </a:r>
            <a:endParaRPr lang="zh-CN" altLang="en-US" dirty="0"/>
          </a:p>
          <a:p>
            <a:pPr eaLnBrk="1" hangingPunct="1"/>
            <a:r>
              <a:rPr lang="zh-CN" altLang="en-US" dirty="0"/>
              <a:t>路由器： 同步串口，异步串口，</a:t>
            </a:r>
            <a:r>
              <a:rPr lang="en-US" altLang="zh-CN" dirty="0"/>
              <a:t>10/100M</a:t>
            </a:r>
            <a:r>
              <a:rPr lang="zh-CN" altLang="en-US" dirty="0"/>
              <a:t>以太网，</a:t>
            </a:r>
            <a:r>
              <a:rPr lang="en-US" altLang="zh-CN" dirty="0"/>
              <a:t>ATM, E1/E3/PRI</a:t>
            </a:r>
            <a:r>
              <a:rPr lang="zh-CN" altLang="en-US" dirty="0"/>
              <a:t>，</a:t>
            </a:r>
            <a:r>
              <a:rPr lang="en-US" altLang="zh-CN" dirty="0"/>
              <a:t>T1/T3</a:t>
            </a:r>
            <a:r>
              <a:rPr lang="zh-CN" altLang="en-US" dirty="0"/>
              <a:t>，</a:t>
            </a:r>
            <a:r>
              <a:rPr lang="en-US" altLang="zh-CN" dirty="0"/>
              <a:t>HSSI</a:t>
            </a:r>
            <a:r>
              <a:rPr lang="zh-CN" altLang="en-US" dirty="0"/>
              <a:t>，</a:t>
            </a:r>
            <a:r>
              <a:rPr lang="en-US" altLang="zh-CN" dirty="0"/>
              <a:t>BRI </a:t>
            </a:r>
            <a:endParaRPr lang="en-US" altLang="zh-CN" dirty="0"/>
          </a:p>
          <a:p>
            <a:pPr eaLnBrk="1" hangingPunct="1"/>
            <a:r>
              <a:rPr lang="zh-CN" altLang="en-US" dirty="0"/>
              <a:t>高端路由器</a:t>
            </a:r>
            <a:r>
              <a:rPr lang="en-US" altLang="zh-CN" dirty="0"/>
              <a:t>/</a:t>
            </a:r>
            <a:r>
              <a:rPr lang="zh-CN" altLang="en-US" dirty="0"/>
              <a:t>交换机：</a:t>
            </a:r>
            <a:r>
              <a:rPr lang="en-US" altLang="zh-CN" dirty="0"/>
              <a:t>100M/1G/10G</a:t>
            </a:r>
            <a:r>
              <a:rPr lang="zh-CN" altLang="en-US" dirty="0"/>
              <a:t>以太网</a:t>
            </a:r>
            <a:r>
              <a:rPr lang="en-US" altLang="zh-CN" dirty="0"/>
              <a:t>, 255M/622M/2.5G POS, 155M/622M ATM</a:t>
            </a:r>
            <a:endParaRPr lang="en-US" altLang="zh-C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301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301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二层交换机主要结构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en-US" altLang="zh-CN" dirty="0"/>
          </a:p>
          <a:p>
            <a:pPr eaLnBrk="1" hangingPunct="1"/>
            <a:r>
              <a:rPr lang="zh-CN" altLang="en-US" dirty="0"/>
              <a:t>软件：  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二层</a:t>
            </a:r>
            <a:endParaRPr lang="zh-CN" altLang="en-US" dirty="0"/>
          </a:p>
          <a:p>
            <a:pPr eaLnBrk="1" hangingPunct="1"/>
            <a:r>
              <a:rPr lang="zh-CN" altLang="en-US" dirty="0"/>
              <a:t>硬件：  二层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一层</a:t>
            </a:r>
            <a:endParaRPr lang="zh-CN" altLang="en-US" dirty="0"/>
          </a:p>
        </p:txBody>
      </p:sp>
      <p:sp>
        <p:nvSpPr>
          <p:cNvPr id="43015" name="Text Box 5"/>
          <p:cNvSpPr txBox="1"/>
          <p:nvPr/>
        </p:nvSpPr>
        <p:spPr>
          <a:xfrm>
            <a:off x="3505200" y="32004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STP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等协议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6" name="Text Box 6"/>
          <p:cNvSpPr txBox="1"/>
          <p:nvPr/>
        </p:nvSpPr>
        <p:spPr>
          <a:xfrm>
            <a:off x="3505200" y="3810000"/>
            <a:ext cx="2362200" cy="485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以太网交换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7" name="Text Box 7"/>
          <p:cNvSpPr txBox="1"/>
          <p:nvPr/>
        </p:nvSpPr>
        <p:spPr>
          <a:xfrm>
            <a:off x="3505200" y="4419600"/>
            <a:ext cx="2362200" cy="485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物理接口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403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403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传统路由器主要结构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软件：  七层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四层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三层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二层</a:t>
            </a:r>
            <a:endParaRPr lang="zh-CN" altLang="en-US" dirty="0"/>
          </a:p>
          <a:p>
            <a:pPr eaLnBrk="1" hangingPunct="1"/>
            <a:r>
              <a:rPr lang="zh-CN" altLang="en-US" dirty="0"/>
              <a:t>硬件：  一层</a:t>
            </a:r>
            <a:endParaRPr lang="zh-CN" altLang="en-US" dirty="0"/>
          </a:p>
        </p:txBody>
      </p:sp>
      <p:sp>
        <p:nvSpPr>
          <p:cNvPr id="44039" name="Text Box 4"/>
          <p:cNvSpPr txBox="1"/>
          <p:nvPr/>
        </p:nvSpPr>
        <p:spPr>
          <a:xfrm>
            <a:off x="3505200" y="32004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转发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40" name="Text Box 6"/>
          <p:cNvSpPr txBox="1"/>
          <p:nvPr/>
        </p:nvSpPr>
        <p:spPr>
          <a:xfrm>
            <a:off x="3505200" y="4343400"/>
            <a:ext cx="2362200" cy="485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物理接口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41" name="Text Box 7"/>
          <p:cNvSpPr txBox="1"/>
          <p:nvPr/>
        </p:nvSpPr>
        <p:spPr>
          <a:xfrm>
            <a:off x="3505200" y="25908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TCP/UDP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42" name="Text Box 8"/>
          <p:cNvSpPr txBox="1"/>
          <p:nvPr/>
        </p:nvSpPr>
        <p:spPr>
          <a:xfrm>
            <a:off x="3505200" y="19812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路由协议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43" name="Text Box 9"/>
          <p:cNvSpPr txBox="1"/>
          <p:nvPr/>
        </p:nvSpPr>
        <p:spPr>
          <a:xfrm>
            <a:off x="3505200" y="37338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链路协议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505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506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三层交换机主要结构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软件：  七层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四层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三层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二层</a:t>
            </a:r>
            <a:endParaRPr lang="zh-CN" altLang="en-US" dirty="0"/>
          </a:p>
          <a:p>
            <a:pPr eaLnBrk="1" hangingPunct="1"/>
            <a:r>
              <a:rPr lang="zh-CN" altLang="en-US" dirty="0"/>
              <a:t>硬件：  三层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二层</a:t>
            </a:r>
            <a:endParaRPr lang="zh-CN" altLang="en-US" dirty="0"/>
          </a:p>
          <a:p>
            <a:pPr eaLnBrk="1" hangingPunct="1"/>
            <a:r>
              <a:rPr lang="zh-CN" altLang="en-US" dirty="0"/>
              <a:t>              一层</a:t>
            </a:r>
            <a:endParaRPr lang="zh-CN" altLang="en-US" dirty="0"/>
          </a:p>
        </p:txBody>
      </p:sp>
      <p:sp>
        <p:nvSpPr>
          <p:cNvPr id="45063" name="Text Box 4"/>
          <p:cNvSpPr txBox="1"/>
          <p:nvPr/>
        </p:nvSpPr>
        <p:spPr>
          <a:xfrm>
            <a:off x="3505200" y="32004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4" name="Text Box 5"/>
          <p:cNvSpPr txBox="1"/>
          <p:nvPr/>
        </p:nvSpPr>
        <p:spPr>
          <a:xfrm>
            <a:off x="3505200" y="4953000"/>
            <a:ext cx="2362200" cy="485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以太网交换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5" name="Text Box 6"/>
          <p:cNvSpPr txBox="1"/>
          <p:nvPr/>
        </p:nvSpPr>
        <p:spPr>
          <a:xfrm>
            <a:off x="3505200" y="5562600"/>
            <a:ext cx="2362200" cy="485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物理接口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6" name="Text Box 7"/>
          <p:cNvSpPr txBox="1"/>
          <p:nvPr/>
        </p:nvSpPr>
        <p:spPr>
          <a:xfrm>
            <a:off x="3505200" y="25908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TCP/UDP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7" name="Text Box 8"/>
          <p:cNvSpPr txBox="1"/>
          <p:nvPr/>
        </p:nvSpPr>
        <p:spPr>
          <a:xfrm>
            <a:off x="3505200" y="19812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路由协议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8" name="Text Box 9"/>
          <p:cNvSpPr txBox="1"/>
          <p:nvPr/>
        </p:nvSpPr>
        <p:spPr>
          <a:xfrm>
            <a:off x="3505200" y="3733800"/>
            <a:ext cx="2362200" cy="4857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以太网协议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9" name="Text Box 10"/>
          <p:cNvSpPr txBox="1"/>
          <p:nvPr/>
        </p:nvSpPr>
        <p:spPr>
          <a:xfrm>
            <a:off x="3505200" y="4343400"/>
            <a:ext cx="2362200" cy="485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交换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608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608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路由表的区别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交换机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往往使用</a:t>
            </a:r>
            <a:r>
              <a:rPr lang="en-US" altLang="zh-CN" dirty="0"/>
              <a:t>CACHE</a:t>
            </a:r>
            <a:r>
              <a:rPr lang="zh-CN" altLang="en-US" dirty="0"/>
              <a:t>表装载主机路由，大约几千条。主机路由用</a:t>
            </a:r>
            <a:r>
              <a:rPr lang="en-US" altLang="zh-CN" dirty="0"/>
              <a:t>HASH</a:t>
            </a:r>
            <a:r>
              <a:rPr lang="zh-CN" altLang="en-US" dirty="0"/>
              <a:t>算法做精确匹配。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另外有少量网段路由，可做最佳匹配</a:t>
            </a:r>
            <a:endParaRPr lang="zh-CN" altLang="en-US" dirty="0"/>
          </a:p>
          <a:p>
            <a:pPr eaLnBrk="1" hangingPunct="1"/>
            <a:r>
              <a:rPr lang="zh-CN" altLang="en-US" dirty="0"/>
              <a:t>路由器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通常路由转发表包含了所有可用路由，做最佳匹配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710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710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交换机路由表维护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1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dirty="0"/>
              <a:t>交换机的芯片路由表是一个</a:t>
            </a:r>
            <a:r>
              <a:rPr lang="en-US" altLang="zh-CN" dirty="0"/>
              <a:t>CACHE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上层软件产生路由时不加入芯片路由表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芯片处理报文时，没有找到路由，产生一个</a:t>
            </a:r>
            <a:r>
              <a:rPr lang="en-US" altLang="zh-CN" dirty="0"/>
              <a:t>CACHE-MISS</a:t>
            </a:r>
            <a:r>
              <a:rPr lang="zh-CN" altLang="en-US" dirty="0"/>
              <a:t>，上报</a:t>
            </a:r>
            <a:r>
              <a:rPr lang="en-US" altLang="zh-CN" dirty="0"/>
              <a:t>CPU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CPU</a:t>
            </a:r>
            <a:r>
              <a:rPr lang="zh-CN" altLang="en-US" dirty="0"/>
              <a:t>查软件路由表，得到一个主机路由，加入芯片路由表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此后，到这个主机的报文就可以做高速转发了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072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072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网络分层概念</a:t>
            </a:r>
            <a:b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首先，复习一下网络分层概念</a:t>
            </a:r>
            <a:endParaRPr lang="zh-CN" altLang="en-US" dirty="0"/>
          </a:p>
          <a:p>
            <a:pPr lvl="2" eaLnBrk="1" hangingPunct="1">
              <a:buNone/>
            </a:pPr>
            <a:r>
              <a:rPr lang="zh-CN" altLang="en-US" dirty="0"/>
              <a:t>七层： 应用层，</a:t>
            </a:r>
            <a:r>
              <a:rPr lang="en-US" altLang="zh-CN" dirty="0"/>
              <a:t>telnet/ftp/</a:t>
            </a:r>
            <a:r>
              <a:rPr lang="zh-CN" altLang="en-US" dirty="0"/>
              <a:t>路由协议</a:t>
            </a:r>
            <a:endParaRPr lang="zh-CN" altLang="en-US" dirty="0"/>
          </a:p>
          <a:p>
            <a:pPr lvl="2" eaLnBrk="1" hangingPunct="1">
              <a:buNone/>
            </a:pPr>
            <a:r>
              <a:rPr lang="zh-CN" altLang="en-US" dirty="0"/>
              <a:t>四层： 传输层，</a:t>
            </a:r>
            <a:r>
              <a:rPr lang="en-US" altLang="zh-CN" dirty="0"/>
              <a:t>TCP/UDP</a:t>
            </a:r>
            <a:endParaRPr lang="en-US" altLang="zh-CN" dirty="0"/>
          </a:p>
          <a:p>
            <a:pPr lvl="2" eaLnBrk="1" hangingPunct="1">
              <a:buNone/>
            </a:pPr>
            <a:r>
              <a:rPr lang="zh-CN" altLang="en-US" dirty="0"/>
              <a:t>三层： 网络层，通常是</a:t>
            </a:r>
            <a:r>
              <a:rPr lang="en-US" altLang="zh-CN" dirty="0"/>
              <a:t>IP</a:t>
            </a:r>
            <a:r>
              <a:rPr lang="zh-CN" altLang="en-US" dirty="0"/>
              <a:t>，数据包称为报文</a:t>
            </a:r>
            <a:endParaRPr lang="zh-CN" altLang="en-US" dirty="0"/>
          </a:p>
          <a:p>
            <a:pPr lvl="2" eaLnBrk="1" hangingPunct="1">
              <a:buNone/>
            </a:pPr>
            <a:r>
              <a:rPr lang="zh-CN" altLang="en-US" dirty="0"/>
              <a:t>二层： 链路层，比如以太网，数据包称为帧</a:t>
            </a:r>
            <a:endParaRPr lang="zh-CN" altLang="en-US" dirty="0"/>
          </a:p>
          <a:p>
            <a:pPr lvl="2" eaLnBrk="1" hangingPunct="1">
              <a:buNone/>
            </a:pPr>
            <a:r>
              <a:rPr lang="zh-CN" altLang="en-US" dirty="0"/>
              <a:t>一层： 物理层</a:t>
            </a:r>
            <a:endParaRPr lang="zh-CN" altLang="en-US" dirty="0"/>
          </a:p>
        </p:txBody>
      </p:sp>
      <p:sp>
        <p:nvSpPr>
          <p:cNvPr id="30727" name="Text Box 4"/>
          <p:cNvSpPr txBox="1"/>
          <p:nvPr/>
        </p:nvSpPr>
        <p:spPr>
          <a:xfrm>
            <a:off x="914400" y="4953000"/>
            <a:ext cx="16764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L2 HEADER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8" name="Text Box 5"/>
          <p:cNvSpPr txBox="1"/>
          <p:nvPr/>
        </p:nvSpPr>
        <p:spPr>
          <a:xfrm>
            <a:off x="2590800" y="4953000"/>
            <a:ext cx="1600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L3 HEADER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9" name="Text Box 6"/>
          <p:cNvSpPr txBox="1"/>
          <p:nvPr/>
        </p:nvSpPr>
        <p:spPr>
          <a:xfrm>
            <a:off x="6019800" y="4953000"/>
            <a:ext cx="22860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0" name="AutoShape 7"/>
          <p:cNvSpPr/>
          <p:nvPr/>
        </p:nvSpPr>
        <p:spPr>
          <a:xfrm rot="5400000">
            <a:off x="1600200" y="4648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1" name="Text Box 8"/>
          <p:cNvSpPr txBox="1"/>
          <p:nvPr/>
        </p:nvSpPr>
        <p:spPr>
          <a:xfrm>
            <a:off x="1066800" y="57150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以太网头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2" name="Text Box 9"/>
          <p:cNvSpPr txBox="1"/>
          <p:nvPr/>
        </p:nvSpPr>
        <p:spPr>
          <a:xfrm>
            <a:off x="3048000" y="5715000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头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3" name="AutoShape 10"/>
          <p:cNvSpPr/>
          <p:nvPr/>
        </p:nvSpPr>
        <p:spPr>
          <a:xfrm rot="5400000">
            <a:off x="3200400" y="4724400"/>
            <a:ext cx="381000" cy="1600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4" name="Text Box 11"/>
          <p:cNvSpPr txBox="1"/>
          <p:nvPr/>
        </p:nvSpPr>
        <p:spPr>
          <a:xfrm>
            <a:off x="4191000" y="4953000"/>
            <a:ext cx="18288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L4 HEADER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5" name="AutoShape 12"/>
          <p:cNvSpPr/>
          <p:nvPr/>
        </p:nvSpPr>
        <p:spPr>
          <a:xfrm rot="5400000">
            <a:off x="4953000" y="4648200"/>
            <a:ext cx="381000" cy="1752600"/>
          </a:xfrm>
          <a:prstGeom prst="rightBrace">
            <a:avLst>
              <a:gd name="adj1" fmla="val 38333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6" name="Text Box 13"/>
          <p:cNvSpPr txBox="1"/>
          <p:nvPr/>
        </p:nvSpPr>
        <p:spPr>
          <a:xfrm>
            <a:off x="4648200" y="5715000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TCP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头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126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127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交换机路由表维护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266" name="Object 3"/>
          <p:cNvGraphicFramePr/>
          <p:nvPr/>
        </p:nvGraphicFramePr>
        <p:xfrm>
          <a:off x="4724400" y="42672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1" imgW="855345" imgH="517525" progId="Visio.Drawing.6">
                  <p:embed/>
                </p:oleObj>
              </mc:Choice>
              <mc:Fallback>
                <p:oleObj name="" r:id="rId1" imgW="855345" imgH="517525" progId="Visio.Drawing.6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24400" y="42672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5"/>
          <p:cNvSpPr txBox="1"/>
          <p:nvPr/>
        </p:nvSpPr>
        <p:spPr>
          <a:xfrm>
            <a:off x="5410200" y="43434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三层芯片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1267" name="Object 7"/>
          <p:cNvGraphicFramePr/>
          <p:nvPr/>
        </p:nvGraphicFramePr>
        <p:xfrm>
          <a:off x="4724400" y="2667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2667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8"/>
          <p:cNvSpPr txBox="1"/>
          <p:nvPr/>
        </p:nvSpPr>
        <p:spPr>
          <a:xfrm>
            <a:off x="5410200" y="27432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CPU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4" name="Line 12"/>
          <p:cNvSpPr/>
          <p:nvPr/>
        </p:nvSpPr>
        <p:spPr>
          <a:xfrm flipV="1">
            <a:off x="5334000" y="34290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5" name="Text Box 18"/>
          <p:cNvSpPr txBox="1"/>
          <p:nvPr/>
        </p:nvSpPr>
        <p:spPr>
          <a:xfrm>
            <a:off x="5562600" y="36576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CACHE-MISS</a:t>
            </a:r>
            <a:endParaRPr lang="en-US" altLang="zh-CN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6" name="Line 19"/>
          <p:cNvSpPr/>
          <p:nvPr/>
        </p:nvSpPr>
        <p:spPr>
          <a:xfrm flipH="1">
            <a:off x="2438400" y="2895600"/>
            <a:ext cx="2133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7" name="Line 21"/>
          <p:cNvSpPr/>
          <p:nvPr/>
        </p:nvSpPr>
        <p:spPr>
          <a:xfrm>
            <a:off x="1752600" y="3352800"/>
            <a:ext cx="9906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8" name="AutoShape 22"/>
          <p:cNvSpPr/>
          <p:nvPr/>
        </p:nvSpPr>
        <p:spPr>
          <a:xfrm>
            <a:off x="1447800" y="26670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9" name="AutoShape 24"/>
          <p:cNvSpPr/>
          <p:nvPr/>
        </p:nvSpPr>
        <p:spPr>
          <a:xfrm>
            <a:off x="2895600" y="41910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0" name="Text Box 27"/>
          <p:cNvSpPr txBox="1"/>
          <p:nvPr/>
        </p:nvSpPr>
        <p:spPr>
          <a:xfrm>
            <a:off x="2895600" y="43434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RT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1" name="Text Box 28"/>
          <p:cNvSpPr txBox="1"/>
          <p:nvPr/>
        </p:nvSpPr>
        <p:spPr>
          <a:xfrm>
            <a:off x="1447800" y="28194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RT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2" name="Line 33"/>
          <p:cNvSpPr/>
          <p:nvPr/>
        </p:nvSpPr>
        <p:spPr>
          <a:xfrm flipV="1">
            <a:off x="4876800" y="4800600"/>
            <a:ext cx="0" cy="6096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3" name="Line 34"/>
          <p:cNvSpPr/>
          <p:nvPr/>
        </p:nvSpPr>
        <p:spPr>
          <a:xfrm>
            <a:off x="5181600" y="4876800"/>
            <a:ext cx="0" cy="533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4" name="Line 39"/>
          <p:cNvSpPr/>
          <p:nvPr/>
        </p:nvSpPr>
        <p:spPr>
          <a:xfrm flipH="1" flipV="1">
            <a:off x="3657600" y="4419600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5" name="Line 40"/>
          <p:cNvSpPr/>
          <p:nvPr/>
        </p:nvSpPr>
        <p:spPr>
          <a:xfrm flipH="1" flipV="1">
            <a:off x="3657600" y="4648200"/>
            <a:ext cx="990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6" name="Text Box 41"/>
          <p:cNvSpPr txBox="1"/>
          <p:nvPr/>
        </p:nvSpPr>
        <p:spPr>
          <a:xfrm>
            <a:off x="3733800" y="4800600"/>
            <a:ext cx="106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没有路由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7" name="Text Box 42"/>
          <p:cNvSpPr txBox="1"/>
          <p:nvPr/>
        </p:nvSpPr>
        <p:spPr>
          <a:xfrm>
            <a:off x="3581400" y="3886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正常转发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8" name="Text Box 43"/>
          <p:cNvSpPr txBox="1"/>
          <p:nvPr/>
        </p:nvSpPr>
        <p:spPr>
          <a:xfrm>
            <a:off x="2514600" y="25146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查软件路由表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9" name="Text Box 44"/>
          <p:cNvSpPr txBox="1"/>
          <p:nvPr/>
        </p:nvSpPr>
        <p:spPr>
          <a:xfrm>
            <a:off x="990600" y="37338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提交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90" name="Line 45"/>
          <p:cNvSpPr/>
          <p:nvPr/>
        </p:nvSpPr>
        <p:spPr>
          <a:xfrm>
            <a:off x="533400" y="3657600"/>
            <a:ext cx="777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1291" name="Text Box 46"/>
          <p:cNvSpPr txBox="1"/>
          <p:nvPr/>
        </p:nvSpPr>
        <p:spPr>
          <a:xfrm>
            <a:off x="381000" y="4572000"/>
            <a:ext cx="1447800" cy="42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硬件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92" name="Text Box 47"/>
          <p:cNvSpPr txBox="1"/>
          <p:nvPr/>
        </p:nvSpPr>
        <p:spPr>
          <a:xfrm>
            <a:off x="381000" y="1752600"/>
            <a:ext cx="1447800" cy="42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软件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813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813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应用区别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交换机的路由表容量较小，而且主要是主机路由。如果主机地址更换太多，会产生“</a:t>
            </a:r>
            <a:r>
              <a:rPr lang="en-US" altLang="zh-CN" dirty="0"/>
              <a:t>Cache</a:t>
            </a:r>
            <a:r>
              <a:rPr lang="zh-CN" altLang="en-US" dirty="0"/>
              <a:t>颠簸”。</a:t>
            </a:r>
            <a:endParaRPr lang="zh-CN" altLang="en-US" dirty="0"/>
          </a:p>
          <a:p>
            <a:pPr eaLnBrk="1" hangingPunct="1"/>
            <a:r>
              <a:rPr lang="zh-CN" altLang="en-US" dirty="0"/>
              <a:t>所以交换机主要运用在中小型网络，或单一出口的网络位置。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915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915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二层与三层交换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基本概念</a:t>
            </a:r>
            <a:endParaRPr lang="zh-CN" altLang="en-US" dirty="0"/>
          </a:p>
          <a:p>
            <a:pPr eaLnBrk="1" hangingPunct="1"/>
            <a:r>
              <a:rPr lang="zh-CN" altLang="en-US" dirty="0"/>
              <a:t>集线器、交换机、路由器</a:t>
            </a:r>
            <a:endParaRPr lang="zh-CN" altLang="en-US" dirty="0"/>
          </a:p>
          <a:p>
            <a:pPr eaLnBrk="1" hangingPunct="1"/>
            <a:r>
              <a:rPr lang="zh-CN" altLang="en-US" dirty="0">
                <a:solidFill>
                  <a:srgbClr val="FC6804"/>
                </a:solidFill>
              </a:rPr>
              <a:t>组网应用的特点和区别</a:t>
            </a:r>
            <a:endParaRPr lang="zh-CN" altLang="en-US" dirty="0">
              <a:solidFill>
                <a:srgbClr val="FC6804"/>
              </a:solidFill>
            </a:endParaRPr>
          </a:p>
          <a:p>
            <a:pPr eaLnBrk="1" hangingPunct="1"/>
            <a:r>
              <a:rPr lang="zh-CN" altLang="en-US" dirty="0"/>
              <a:t>交换原理和过程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229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229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网段的连接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二层网段可以通过二层设备连接</a:t>
            </a:r>
            <a:endParaRPr lang="zh-CN" altLang="en-US" dirty="0"/>
          </a:p>
          <a:p>
            <a:pPr eaLnBrk="1" hangingPunct="1"/>
            <a:r>
              <a:rPr lang="zh-CN" altLang="en-US" dirty="0"/>
              <a:t>三层网段必须通过三层设备连接</a:t>
            </a:r>
            <a:endParaRPr lang="zh-CN" altLang="en-US" dirty="0"/>
          </a:p>
        </p:txBody>
      </p:sp>
      <p:sp>
        <p:nvSpPr>
          <p:cNvPr id="12299" name="Oval 4"/>
          <p:cNvSpPr/>
          <p:nvPr/>
        </p:nvSpPr>
        <p:spPr>
          <a:xfrm>
            <a:off x="990600" y="4800600"/>
            <a:ext cx="838200" cy="3048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0" name="Oval 6"/>
          <p:cNvSpPr/>
          <p:nvPr/>
        </p:nvSpPr>
        <p:spPr>
          <a:xfrm>
            <a:off x="1981200" y="4800600"/>
            <a:ext cx="838200" cy="3048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1" name="Oval 7"/>
          <p:cNvSpPr/>
          <p:nvPr/>
        </p:nvSpPr>
        <p:spPr>
          <a:xfrm>
            <a:off x="2971800" y="4800600"/>
            <a:ext cx="838200" cy="3048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2" name="Oval 8"/>
          <p:cNvSpPr/>
          <p:nvPr/>
        </p:nvSpPr>
        <p:spPr>
          <a:xfrm>
            <a:off x="4800600" y="4800600"/>
            <a:ext cx="838200" cy="3048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3" name="Oval 9"/>
          <p:cNvSpPr/>
          <p:nvPr/>
        </p:nvSpPr>
        <p:spPr>
          <a:xfrm>
            <a:off x="5943600" y="4800600"/>
            <a:ext cx="838200" cy="3048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4" name="Oval 10"/>
          <p:cNvSpPr/>
          <p:nvPr/>
        </p:nvSpPr>
        <p:spPr>
          <a:xfrm>
            <a:off x="609600" y="3810000"/>
            <a:ext cx="3581400" cy="1981200"/>
          </a:xfrm>
          <a:prstGeom prst="ellipse">
            <a:avLst/>
          </a:prstGeom>
          <a:noFill/>
          <a:ln w="9525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5" name="Oval 12"/>
          <p:cNvSpPr/>
          <p:nvPr/>
        </p:nvSpPr>
        <p:spPr>
          <a:xfrm>
            <a:off x="4572000" y="3886200"/>
            <a:ext cx="3581400" cy="1981200"/>
          </a:xfrm>
          <a:prstGeom prst="ellipse">
            <a:avLst/>
          </a:prstGeom>
          <a:noFill/>
          <a:ln w="9525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290" name="Object 13"/>
          <p:cNvGraphicFramePr/>
          <p:nvPr/>
        </p:nvGraphicFramePr>
        <p:xfrm>
          <a:off x="1371600" y="4953000"/>
          <a:ext cx="990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1600" y="4953000"/>
                        <a:ext cx="990600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4"/>
          <p:cNvGraphicFramePr/>
          <p:nvPr/>
        </p:nvGraphicFramePr>
        <p:xfrm>
          <a:off x="2438400" y="4953000"/>
          <a:ext cx="990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3" imgW="753110" imgH="331470" progId="Visio.Drawing.6">
                  <p:embed/>
                </p:oleObj>
              </mc:Choice>
              <mc:Fallback>
                <p:oleObj name="" r:id="rId3" imgW="753110" imgH="331470" progId="Visio.Drawing.6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38400" y="4953000"/>
                        <a:ext cx="990600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5"/>
          <p:cNvGraphicFramePr/>
          <p:nvPr/>
        </p:nvGraphicFramePr>
        <p:xfrm>
          <a:off x="5334000" y="4953000"/>
          <a:ext cx="990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" r:id="rId4" imgW="753110" imgH="331470" progId="Visio.Drawing.6">
                  <p:embed/>
                </p:oleObj>
              </mc:Choice>
              <mc:Fallback>
                <p:oleObj name="" r:id="rId4" imgW="753110" imgH="331470" progId="Visio.Drawing.6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0" y="4953000"/>
                        <a:ext cx="990600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6"/>
          <p:cNvGraphicFramePr/>
          <p:nvPr/>
        </p:nvGraphicFramePr>
        <p:xfrm>
          <a:off x="3962400" y="50292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5" imgW="855345" imgH="517525" progId="Visio.Drawing.6">
                  <p:embed/>
                </p:oleObj>
              </mc:Choice>
              <mc:Fallback>
                <p:oleObj name="" r:id="rId5" imgW="855345" imgH="517525" progId="Visio.Drawing.6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50292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Text Box 17"/>
          <p:cNvSpPr txBox="1"/>
          <p:nvPr/>
        </p:nvSpPr>
        <p:spPr>
          <a:xfrm>
            <a:off x="1676400" y="38862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10.1.30.0/24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7" name="Text Box 18"/>
          <p:cNvSpPr txBox="1"/>
          <p:nvPr/>
        </p:nvSpPr>
        <p:spPr>
          <a:xfrm>
            <a:off x="5562600" y="3962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10.1.20.0/24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9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3320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3321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传统组网－－集线器与路由器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4" name="Object 4"/>
          <p:cNvGraphicFramePr/>
          <p:nvPr/>
        </p:nvGraphicFramePr>
        <p:xfrm>
          <a:off x="1295400" y="2133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2133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/>
          <p:nvPr/>
        </p:nvGraphicFramePr>
        <p:xfrm>
          <a:off x="1295400" y="2971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2971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/>
          <p:nvPr/>
        </p:nvGraphicFramePr>
        <p:xfrm>
          <a:off x="1295400" y="3886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" r:id="rId4" imgW="683895" imgH="570230" progId="Visio.Drawing.6">
                  <p:embed/>
                </p:oleObj>
              </mc:Choice>
              <mc:Fallback>
                <p:oleObj name="" r:id="rId4" imgW="683895" imgH="570230" progId="Visio.Drawing.6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3886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/>
          <p:nvPr/>
        </p:nvGraphicFramePr>
        <p:xfrm>
          <a:off x="2667000" y="31242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5" imgW="753110" imgH="331470" progId="Visio.Drawing.6">
                  <p:embed/>
                </p:oleObj>
              </mc:Choice>
              <mc:Fallback>
                <p:oleObj name="" r:id="rId5" imgW="753110" imgH="331470" progId="Visio.Drawing.6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1242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9"/>
          <p:cNvGraphicFramePr/>
          <p:nvPr/>
        </p:nvGraphicFramePr>
        <p:xfrm>
          <a:off x="4191000" y="1981200"/>
          <a:ext cx="20574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7" imgW="1730375" imgH="1260475" progId="Visio.Drawing.6">
                  <p:embed/>
                </p:oleObj>
              </mc:Choice>
              <mc:Fallback>
                <p:oleObj name="" r:id="rId7" imgW="1730375" imgH="1260475" progId="Visio.Drawing.6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1000" y="1981200"/>
                        <a:ext cx="2057400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Line 11"/>
          <p:cNvSpPr/>
          <p:nvPr/>
        </p:nvSpPr>
        <p:spPr>
          <a:xfrm>
            <a:off x="1828800" y="25908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4" name="Line 12"/>
          <p:cNvSpPr/>
          <p:nvPr/>
        </p:nvSpPr>
        <p:spPr>
          <a:xfrm>
            <a:off x="1905000" y="33528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5" name="Line 13"/>
          <p:cNvSpPr/>
          <p:nvPr/>
        </p:nvSpPr>
        <p:spPr>
          <a:xfrm flipV="1">
            <a:off x="1905000" y="3429000"/>
            <a:ext cx="8382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6" name="Line 14"/>
          <p:cNvSpPr/>
          <p:nvPr/>
        </p:nvSpPr>
        <p:spPr>
          <a:xfrm>
            <a:off x="3429000" y="33528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7" name="Text Box 16"/>
          <p:cNvSpPr txBox="1"/>
          <p:nvPr/>
        </p:nvSpPr>
        <p:spPr>
          <a:xfrm>
            <a:off x="2667000" y="35052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8" name="Text Box 17"/>
          <p:cNvSpPr txBox="1"/>
          <p:nvPr/>
        </p:nvSpPr>
        <p:spPr>
          <a:xfrm>
            <a:off x="4114800" y="35052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路由器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9" name="Text Box 18"/>
          <p:cNvSpPr txBox="1"/>
          <p:nvPr/>
        </p:nvSpPr>
        <p:spPr>
          <a:xfrm>
            <a:off x="6096000" y="2895600"/>
            <a:ext cx="1752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广域网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(20.1.0.0/16)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0" name="Text Box 20"/>
          <p:cNvSpPr txBox="1"/>
          <p:nvPr/>
        </p:nvSpPr>
        <p:spPr>
          <a:xfrm>
            <a:off x="1905000" y="51054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二层网段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1" name="Text Box 21"/>
          <p:cNvSpPr txBox="1"/>
          <p:nvPr/>
        </p:nvSpPr>
        <p:spPr>
          <a:xfrm>
            <a:off x="3810000" y="5105400"/>
            <a:ext cx="14478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三层网络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20.1.0.0/16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2" name="AutoShape 22"/>
          <p:cNvSpPr/>
          <p:nvPr/>
        </p:nvSpPr>
        <p:spPr>
          <a:xfrm rot="5400000">
            <a:off x="4000500" y="1943100"/>
            <a:ext cx="457200" cy="5562600"/>
          </a:xfrm>
          <a:prstGeom prst="rightBrace">
            <a:avLst>
              <a:gd name="adj1" fmla="val 101388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3" name="AutoShape 23"/>
          <p:cNvSpPr/>
          <p:nvPr/>
        </p:nvSpPr>
        <p:spPr>
          <a:xfrm rot="5400000">
            <a:off x="2552700" y="3314700"/>
            <a:ext cx="457200" cy="2971800"/>
          </a:xfrm>
          <a:prstGeom prst="rightBrace">
            <a:avLst>
              <a:gd name="adj1" fmla="val 54166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4" name="Text Box 24"/>
          <p:cNvSpPr txBox="1"/>
          <p:nvPr/>
        </p:nvSpPr>
        <p:spPr>
          <a:xfrm>
            <a:off x="1905000" y="5486400"/>
            <a:ext cx="18288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同时也是一个三层子网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5" name="Text Box 25"/>
          <p:cNvSpPr txBox="1"/>
          <p:nvPr/>
        </p:nvSpPr>
        <p:spPr>
          <a:xfrm>
            <a:off x="0" y="3581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20.1.30.3/24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6" name="Text Box 26"/>
          <p:cNvSpPr txBox="1"/>
          <p:nvPr/>
        </p:nvSpPr>
        <p:spPr>
          <a:xfrm>
            <a:off x="0" y="17526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20.1.30.1/24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7" name="Text Box 27"/>
          <p:cNvSpPr txBox="1"/>
          <p:nvPr/>
        </p:nvSpPr>
        <p:spPr>
          <a:xfrm>
            <a:off x="0" y="26670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20.1.30.2/24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8" name="Text Box 28"/>
          <p:cNvSpPr txBox="1"/>
          <p:nvPr/>
        </p:nvSpPr>
        <p:spPr>
          <a:xfrm>
            <a:off x="2819400" y="2438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20.1.30.10/24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39" name="Line 29"/>
          <p:cNvSpPr/>
          <p:nvPr/>
        </p:nvSpPr>
        <p:spPr>
          <a:xfrm>
            <a:off x="3886200" y="2819400"/>
            <a:ext cx="2286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40" name="Text Box 30"/>
          <p:cNvSpPr txBox="1"/>
          <p:nvPr/>
        </p:nvSpPr>
        <p:spPr>
          <a:xfrm>
            <a:off x="5181600" y="38862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20.1.0.23/16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41" name="Line 31"/>
          <p:cNvSpPr/>
          <p:nvPr/>
        </p:nvSpPr>
        <p:spPr>
          <a:xfrm flipH="1" flipV="1">
            <a:off x="4876800" y="3505200"/>
            <a:ext cx="609600" cy="381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42" name="AutoShape 33"/>
          <p:cNvSpPr/>
          <p:nvPr/>
        </p:nvSpPr>
        <p:spPr>
          <a:xfrm>
            <a:off x="5943600" y="4876800"/>
            <a:ext cx="2895600" cy="1371600"/>
          </a:xfrm>
          <a:prstGeom prst="cloudCallout">
            <a:avLst>
              <a:gd name="adj1" fmla="val -67708"/>
              <a:gd name="adj2" fmla="val -36343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>
              <a:buFont typeface="Wingdings" panose="05000000000000000000" pitchFamily="2" charset="2"/>
              <a:buNone/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广域网也可以不覆盖局域网子网，总之路由器可以把它们连接起来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3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4344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4345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二层交换机组网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338" name="Object 4"/>
          <p:cNvGraphicFramePr/>
          <p:nvPr/>
        </p:nvGraphicFramePr>
        <p:xfrm>
          <a:off x="1295400" y="2057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2057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/>
          <p:nvPr/>
        </p:nvGraphicFramePr>
        <p:xfrm>
          <a:off x="1295400" y="2895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2895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/>
          <p:nvPr/>
        </p:nvGraphicFramePr>
        <p:xfrm>
          <a:off x="1295400" y="3810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4" imgW="683895" imgH="570230" progId="Visio.Drawing.6">
                  <p:embed/>
                </p:oleObj>
              </mc:Choice>
              <mc:Fallback>
                <p:oleObj name="" r:id="rId4" imgW="683895" imgH="570230" progId="Visio.Drawing.6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3810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8"/>
          <p:cNvGraphicFramePr/>
          <p:nvPr/>
        </p:nvGraphicFramePr>
        <p:xfrm>
          <a:off x="4191000" y="1905000"/>
          <a:ext cx="20574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5" imgW="1730375" imgH="1260475" progId="Visio.Drawing.6">
                  <p:embed/>
                </p:oleObj>
              </mc:Choice>
              <mc:Fallback>
                <p:oleObj name="" r:id="rId5" imgW="1730375" imgH="1260475" progId="Visio.Drawing.6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905000"/>
                        <a:ext cx="2057400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9"/>
          <p:cNvSpPr/>
          <p:nvPr/>
        </p:nvSpPr>
        <p:spPr>
          <a:xfrm>
            <a:off x="1828800" y="25146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8" name="Line 10"/>
          <p:cNvSpPr/>
          <p:nvPr/>
        </p:nvSpPr>
        <p:spPr>
          <a:xfrm>
            <a:off x="1905000" y="32766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9" name="Line 11"/>
          <p:cNvSpPr/>
          <p:nvPr/>
        </p:nvSpPr>
        <p:spPr>
          <a:xfrm flipV="1">
            <a:off x="1905000" y="3352800"/>
            <a:ext cx="8382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0" name="Line 12"/>
          <p:cNvSpPr/>
          <p:nvPr/>
        </p:nvSpPr>
        <p:spPr>
          <a:xfrm>
            <a:off x="3429000" y="32766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1" name="Text Box 14"/>
          <p:cNvSpPr txBox="1"/>
          <p:nvPr/>
        </p:nvSpPr>
        <p:spPr>
          <a:xfrm>
            <a:off x="4114800" y="34290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路由器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2" name="Text Box 15"/>
          <p:cNvSpPr txBox="1"/>
          <p:nvPr/>
        </p:nvSpPr>
        <p:spPr>
          <a:xfrm>
            <a:off x="6019800" y="28194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广域网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3" name="Text Box 16"/>
          <p:cNvSpPr txBox="1"/>
          <p:nvPr/>
        </p:nvSpPr>
        <p:spPr>
          <a:xfrm>
            <a:off x="1905000" y="50292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二层网段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4" name="Text Box 17"/>
          <p:cNvSpPr txBox="1"/>
          <p:nvPr/>
        </p:nvSpPr>
        <p:spPr>
          <a:xfrm>
            <a:off x="3657600" y="50292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三层网络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5" name="AutoShape 18"/>
          <p:cNvSpPr/>
          <p:nvPr/>
        </p:nvSpPr>
        <p:spPr>
          <a:xfrm rot="5400000">
            <a:off x="3733800" y="2133600"/>
            <a:ext cx="457200" cy="5029200"/>
          </a:xfrm>
          <a:prstGeom prst="rightBrace">
            <a:avLst>
              <a:gd name="adj1" fmla="val 91666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6" name="AutoShape 19"/>
          <p:cNvSpPr/>
          <p:nvPr/>
        </p:nvSpPr>
        <p:spPr>
          <a:xfrm rot="5400000">
            <a:off x="2209800" y="3581400"/>
            <a:ext cx="457200" cy="2286000"/>
          </a:xfrm>
          <a:prstGeom prst="rightBrace">
            <a:avLst>
              <a:gd name="adj1" fmla="val 41666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4342" name="Object 20"/>
          <p:cNvGraphicFramePr/>
          <p:nvPr/>
        </p:nvGraphicFramePr>
        <p:xfrm>
          <a:off x="2667000" y="3114675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7" imgW="753110" imgH="331470" progId="Visio.Drawing.6">
                  <p:embed/>
                </p:oleObj>
              </mc:Choice>
              <mc:Fallback>
                <p:oleObj name="" r:id="rId7" imgW="753110" imgH="331470" progId="Visio.Drawing.6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3114675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AutoShape 21"/>
          <p:cNvSpPr/>
          <p:nvPr/>
        </p:nvSpPr>
        <p:spPr>
          <a:xfrm>
            <a:off x="5791200" y="1676400"/>
            <a:ext cx="2895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lvl="0" algn="ctr" eaLnBrk="1" hangingPunct="1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8" name="Text Box 23"/>
          <p:cNvSpPr txBox="1"/>
          <p:nvPr/>
        </p:nvSpPr>
        <p:spPr>
          <a:xfrm>
            <a:off x="2590800" y="3505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二层交换机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9" name="AutoShape 24"/>
          <p:cNvSpPr/>
          <p:nvPr/>
        </p:nvSpPr>
        <p:spPr>
          <a:xfrm>
            <a:off x="5486400" y="4800600"/>
            <a:ext cx="3657600" cy="1828800"/>
          </a:xfrm>
          <a:prstGeom prst="cloudCallout">
            <a:avLst>
              <a:gd name="adj1" fmla="val -54773"/>
              <a:gd name="adj2" fmla="val -49477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没有本质变化，只是二层网段上的性能提高了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7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537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537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用二层交换机分割局域网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362" name="Object 4"/>
          <p:cNvGraphicFramePr/>
          <p:nvPr/>
        </p:nvGraphicFramePr>
        <p:xfrm>
          <a:off x="1295400" y="2971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2971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/>
          <p:nvPr/>
        </p:nvGraphicFramePr>
        <p:xfrm>
          <a:off x="1295400" y="3810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3810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/>
          <p:nvPr/>
        </p:nvGraphicFramePr>
        <p:xfrm>
          <a:off x="1295400" y="4724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" r:id="rId4" imgW="683895" imgH="570230" progId="Visio.Drawing.6">
                  <p:embed/>
                </p:oleObj>
              </mc:Choice>
              <mc:Fallback>
                <p:oleObj name="" r:id="rId4" imgW="683895" imgH="570230" progId="Visio.Drawing.6">
                  <p:embed/>
                  <p:pic>
                    <p:nvPicPr>
                      <p:cNvPr id="0" name="图片 31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4724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Line 8"/>
          <p:cNvSpPr/>
          <p:nvPr/>
        </p:nvSpPr>
        <p:spPr>
          <a:xfrm>
            <a:off x="1828800" y="34290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0" name="Line 9"/>
          <p:cNvSpPr/>
          <p:nvPr/>
        </p:nvSpPr>
        <p:spPr>
          <a:xfrm>
            <a:off x="1905000" y="41910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1" name="Line 10"/>
          <p:cNvSpPr/>
          <p:nvPr/>
        </p:nvSpPr>
        <p:spPr>
          <a:xfrm flipV="1">
            <a:off x="1905000" y="4267200"/>
            <a:ext cx="8382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2" name="Line 11"/>
          <p:cNvSpPr/>
          <p:nvPr/>
        </p:nvSpPr>
        <p:spPr>
          <a:xfrm flipV="1">
            <a:off x="3429000" y="3505200"/>
            <a:ext cx="685800" cy="6858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3" name="Text Box 14"/>
          <p:cNvSpPr txBox="1"/>
          <p:nvPr/>
        </p:nvSpPr>
        <p:spPr>
          <a:xfrm>
            <a:off x="3200400" y="5943600"/>
            <a:ext cx="289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一个比较大的二层网络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84" name="AutoShape 17"/>
          <p:cNvSpPr/>
          <p:nvPr/>
        </p:nvSpPr>
        <p:spPr>
          <a:xfrm rot="5400000">
            <a:off x="4305300" y="2552700"/>
            <a:ext cx="457200" cy="6324600"/>
          </a:xfrm>
          <a:prstGeom prst="rightBrace">
            <a:avLst>
              <a:gd name="adj1" fmla="val 115277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85" name="AutoShape 19"/>
          <p:cNvSpPr/>
          <p:nvPr/>
        </p:nvSpPr>
        <p:spPr>
          <a:xfrm>
            <a:off x="5791200" y="1676400"/>
            <a:ext cx="2895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lvl="0" algn="ctr" eaLnBrk="1" hangingPunct="1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365" name="Object 22"/>
          <p:cNvGraphicFramePr/>
          <p:nvPr/>
        </p:nvGraphicFramePr>
        <p:xfrm>
          <a:off x="3886200" y="31242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" r:id="rId5" imgW="753110" imgH="331470" progId="Visio.Drawing.6">
                  <p:embed/>
                </p:oleObj>
              </mc:Choice>
              <mc:Fallback>
                <p:oleObj name="" r:id="rId5" imgW="753110" imgH="331470" progId="Visio.Drawing.6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31242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Text Box 24"/>
          <p:cNvSpPr txBox="1"/>
          <p:nvPr/>
        </p:nvSpPr>
        <p:spPr>
          <a:xfrm>
            <a:off x="33528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二层交换机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366" name="Object 26"/>
          <p:cNvGraphicFramePr/>
          <p:nvPr/>
        </p:nvGraphicFramePr>
        <p:xfrm>
          <a:off x="5410200" y="2133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" r:id="rId7" imgW="683895" imgH="570230" progId="Visio.Drawing.6">
                  <p:embed/>
                </p:oleObj>
              </mc:Choice>
              <mc:Fallback>
                <p:oleObj name="" r:id="rId7" imgW="683895" imgH="570230" progId="Visio.Drawing.6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10200" y="2133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7"/>
          <p:cNvGraphicFramePr/>
          <p:nvPr/>
        </p:nvGraphicFramePr>
        <p:xfrm>
          <a:off x="7010400" y="3124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8" imgW="683895" imgH="570230" progId="Visio.Drawing.6">
                  <p:embed/>
                </p:oleObj>
              </mc:Choice>
              <mc:Fallback>
                <p:oleObj name="" r:id="rId8" imgW="683895" imgH="570230" progId="Visio.Drawing.6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3124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8"/>
          <p:cNvGraphicFramePr/>
          <p:nvPr/>
        </p:nvGraphicFramePr>
        <p:xfrm>
          <a:off x="7010400" y="4038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" r:id="rId9" imgW="683895" imgH="570230" progId="Visio.Drawing.6">
                  <p:embed/>
                </p:oleObj>
              </mc:Choice>
              <mc:Fallback>
                <p:oleObj name="" r:id="rId9" imgW="683895" imgH="570230" progId="Visio.Drawing.6">
                  <p:embed/>
                  <p:pic>
                    <p:nvPicPr>
                      <p:cNvPr id="0" name="图片 31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4038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Line 29"/>
          <p:cNvSpPr/>
          <p:nvPr/>
        </p:nvSpPr>
        <p:spPr>
          <a:xfrm flipV="1">
            <a:off x="4724400" y="2743200"/>
            <a:ext cx="609600" cy="381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8" name="Line 30"/>
          <p:cNvSpPr/>
          <p:nvPr/>
        </p:nvSpPr>
        <p:spPr>
          <a:xfrm flipH="1" flipV="1">
            <a:off x="4572000" y="35052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9" name="Line 31"/>
          <p:cNvSpPr/>
          <p:nvPr/>
        </p:nvSpPr>
        <p:spPr>
          <a:xfrm flipV="1">
            <a:off x="6172200" y="3581400"/>
            <a:ext cx="8382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0" name="Line 32"/>
          <p:cNvSpPr/>
          <p:nvPr/>
        </p:nvSpPr>
        <p:spPr>
          <a:xfrm>
            <a:off x="6096000" y="4267200"/>
            <a:ext cx="838200" cy="1524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5369" name="Object 33"/>
          <p:cNvGraphicFramePr/>
          <p:nvPr/>
        </p:nvGraphicFramePr>
        <p:xfrm>
          <a:off x="2667000" y="40386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10" imgW="753110" imgH="331470" progId="Visio.Drawing.6">
                  <p:embed/>
                </p:oleObj>
              </mc:Choice>
              <mc:Fallback>
                <p:oleObj name="" r:id="rId10" imgW="753110" imgH="331470" progId="Visio.Drawing.6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7000" y="40386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34"/>
          <p:cNvGraphicFramePr/>
          <p:nvPr/>
        </p:nvGraphicFramePr>
        <p:xfrm>
          <a:off x="5410200" y="39624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" r:id="rId12" imgW="753110" imgH="331470" progId="Visio.Drawing.6">
                  <p:embed/>
                </p:oleObj>
              </mc:Choice>
              <mc:Fallback>
                <p:oleObj name="" r:id="rId12" imgW="753110" imgH="331470" progId="Visio.Drawing.6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10200" y="39624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1" name="Text Box 35"/>
          <p:cNvSpPr txBox="1"/>
          <p:nvPr/>
        </p:nvSpPr>
        <p:spPr>
          <a:xfrm>
            <a:off x="2590800" y="36576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92" name="Text Box 36"/>
          <p:cNvSpPr txBox="1"/>
          <p:nvPr/>
        </p:nvSpPr>
        <p:spPr>
          <a:xfrm>
            <a:off x="5334000" y="35814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371" name="Object 37"/>
          <p:cNvGraphicFramePr/>
          <p:nvPr/>
        </p:nvGraphicFramePr>
        <p:xfrm>
          <a:off x="3962400" y="42672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3" imgW="753110" imgH="331470" progId="Visio.Drawing.6">
                  <p:embed/>
                </p:oleObj>
              </mc:Choice>
              <mc:Fallback>
                <p:oleObj name="" r:id="rId13" imgW="753110" imgH="331470" progId="Visio.Drawing.6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2400" y="42672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38"/>
          <p:cNvGraphicFramePr/>
          <p:nvPr/>
        </p:nvGraphicFramePr>
        <p:xfrm>
          <a:off x="31242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4" imgW="683895" imgH="570230" progId="Visio.Drawing.6">
                  <p:embed/>
                </p:oleObj>
              </mc:Choice>
              <mc:Fallback>
                <p:oleObj name="" r:id="rId14" imgW="683895" imgH="570230" progId="Visio.Drawing.6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42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39"/>
          <p:cNvGraphicFramePr/>
          <p:nvPr/>
        </p:nvGraphicFramePr>
        <p:xfrm>
          <a:off x="38100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5" imgW="683895" imgH="570230" progId="Visio.Drawing.6">
                  <p:embed/>
                </p:oleObj>
              </mc:Choice>
              <mc:Fallback>
                <p:oleObj name="" r:id="rId15" imgW="683895" imgH="570230" progId="Visio.Drawing.6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40"/>
          <p:cNvGraphicFramePr/>
          <p:nvPr/>
        </p:nvGraphicFramePr>
        <p:xfrm>
          <a:off x="45720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6" imgW="683895" imgH="570230" progId="Visio.Drawing.6">
                  <p:embed/>
                </p:oleObj>
              </mc:Choice>
              <mc:Fallback>
                <p:oleObj name="" r:id="rId16" imgW="683895" imgH="570230" progId="Visio.Drawing.6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3" name="Line 41"/>
          <p:cNvSpPr/>
          <p:nvPr/>
        </p:nvSpPr>
        <p:spPr>
          <a:xfrm flipH="1" flipV="1">
            <a:off x="4267200" y="3505200"/>
            <a:ext cx="1524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4" name="Line 42"/>
          <p:cNvSpPr/>
          <p:nvPr/>
        </p:nvSpPr>
        <p:spPr>
          <a:xfrm flipH="1" flipV="1">
            <a:off x="4495800" y="4572000"/>
            <a:ext cx="381000" cy="381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5" name="Line 43"/>
          <p:cNvSpPr/>
          <p:nvPr/>
        </p:nvSpPr>
        <p:spPr>
          <a:xfrm flipV="1">
            <a:off x="4114800" y="4572000"/>
            <a:ext cx="1524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6" name="Line 44"/>
          <p:cNvSpPr/>
          <p:nvPr/>
        </p:nvSpPr>
        <p:spPr>
          <a:xfrm flipV="1">
            <a:off x="3429000" y="4572000"/>
            <a:ext cx="6858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7" name="Text Box 45"/>
          <p:cNvSpPr txBox="1"/>
          <p:nvPr/>
        </p:nvSpPr>
        <p:spPr>
          <a:xfrm>
            <a:off x="4648200" y="42672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017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018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评价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18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2800" dirty="0"/>
              <a:t>优点</a:t>
            </a:r>
            <a:endParaRPr lang="zh-CN" altLang="en-US" sz="2800" dirty="0"/>
          </a:p>
          <a:p>
            <a:pPr lvl="1" eaLnBrk="1" hangingPunct="1"/>
            <a:r>
              <a:rPr lang="zh-CN" altLang="en-US" sz="2400" dirty="0"/>
              <a:t>组网简单，便宜</a:t>
            </a:r>
            <a:endParaRPr lang="zh-CN" altLang="en-US" sz="2400" dirty="0"/>
          </a:p>
          <a:p>
            <a:pPr lvl="1" eaLnBrk="1" hangingPunct="1"/>
            <a:r>
              <a:rPr lang="zh-CN" altLang="en-US" sz="2400" dirty="0"/>
              <a:t>每个网段上的流量减少，性能比一个大网段好</a:t>
            </a:r>
            <a:endParaRPr lang="zh-CN" altLang="en-US" sz="2400" dirty="0"/>
          </a:p>
          <a:p>
            <a:pPr eaLnBrk="1" hangingPunct="1"/>
            <a:r>
              <a:rPr lang="zh-CN" altLang="en-US" sz="2800" dirty="0"/>
              <a:t>缺点</a:t>
            </a:r>
            <a:endParaRPr lang="zh-CN" altLang="en-US" sz="2800" dirty="0"/>
          </a:p>
          <a:p>
            <a:pPr lvl="1" eaLnBrk="1" hangingPunct="1"/>
            <a:r>
              <a:rPr lang="zh-CN" altLang="en-US" sz="2400" dirty="0"/>
              <a:t>广播包会传送到整个网络，不适合太大的网络</a:t>
            </a:r>
            <a:endParaRPr lang="zh-CN" altLang="en-US" sz="2400" dirty="0"/>
          </a:p>
          <a:p>
            <a:pPr eaLnBrk="1" hangingPunct="1"/>
            <a:r>
              <a:rPr lang="zh-CN" altLang="en-US" sz="2800" dirty="0"/>
              <a:t>可能是优点也可能是缺点</a:t>
            </a:r>
            <a:endParaRPr lang="zh-CN" altLang="en-US" sz="2800" dirty="0"/>
          </a:p>
          <a:p>
            <a:pPr lvl="1" eaLnBrk="1" hangingPunct="1"/>
            <a:r>
              <a:rPr lang="zh-CN" altLang="en-US" sz="2400" dirty="0"/>
              <a:t>网络内的</a:t>
            </a:r>
            <a:r>
              <a:rPr lang="en-US" altLang="zh-CN" sz="2400" dirty="0"/>
              <a:t>IP</a:t>
            </a:r>
            <a:r>
              <a:rPr lang="zh-CN" altLang="en-US" sz="2400" dirty="0"/>
              <a:t>地址必须在一个子网</a:t>
            </a:r>
            <a:endParaRPr lang="zh-CN" altLang="en-US" sz="2400" dirty="0"/>
          </a:p>
          <a:p>
            <a:pPr eaLnBrk="1" hangingPunct="1"/>
            <a:r>
              <a:rPr lang="zh-CN" altLang="en-US" sz="2800" dirty="0"/>
              <a:t>适合的网络：主机数不超过几百台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9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6400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6401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划分三层子网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386" name="Object 3"/>
          <p:cNvGraphicFramePr/>
          <p:nvPr/>
        </p:nvGraphicFramePr>
        <p:xfrm>
          <a:off x="1295400" y="2971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2971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/>
          <p:nvPr/>
        </p:nvGraphicFramePr>
        <p:xfrm>
          <a:off x="1295400" y="3810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3810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/>
          <p:nvPr/>
        </p:nvGraphicFramePr>
        <p:xfrm>
          <a:off x="1295400" y="4724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4" imgW="683895" imgH="570230" progId="Visio.Drawing.6">
                  <p:embed/>
                </p:oleObj>
              </mc:Choice>
              <mc:Fallback>
                <p:oleObj name="" r:id="rId4" imgW="683895" imgH="570230" progId="Visio.Drawing.6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4724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Line 6"/>
          <p:cNvSpPr/>
          <p:nvPr/>
        </p:nvSpPr>
        <p:spPr>
          <a:xfrm>
            <a:off x="1828800" y="34290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4" name="Line 7"/>
          <p:cNvSpPr/>
          <p:nvPr/>
        </p:nvSpPr>
        <p:spPr>
          <a:xfrm>
            <a:off x="1905000" y="41910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5" name="Line 8"/>
          <p:cNvSpPr/>
          <p:nvPr/>
        </p:nvSpPr>
        <p:spPr>
          <a:xfrm flipV="1">
            <a:off x="1905000" y="4267200"/>
            <a:ext cx="8382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6" name="Line 9"/>
          <p:cNvSpPr/>
          <p:nvPr/>
        </p:nvSpPr>
        <p:spPr>
          <a:xfrm flipV="1">
            <a:off x="3429000" y="3505200"/>
            <a:ext cx="685800" cy="6858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7" name="Text Box 10"/>
          <p:cNvSpPr txBox="1"/>
          <p:nvPr/>
        </p:nvSpPr>
        <p:spPr>
          <a:xfrm>
            <a:off x="3581400" y="59436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20.1.31.0/24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08" name="AutoShape 11"/>
          <p:cNvSpPr/>
          <p:nvPr/>
        </p:nvSpPr>
        <p:spPr>
          <a:xfrm rot="5400000">
            <a:off x="4000500" y="46101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09" name="AutoShape 12"/>
          <p:cNvSpPr/>
          <p:nvPr/>
        </p:nvSpPr>
        <p:spPr>
          <a:xfrm>
            <a:off x="5791200" y="1676400"/>
            <a:ext cx="2895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lvl="0" algn="ctr" eaLnBrk="1" hangingPunct="1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10" name="Text Box 14"/>
          <p:cNvSpPr txBox="1"/>
          <p:nvPr/>
        </p:nvSpPr>
        <p:spPr>
          <a:xfrm>
            <a:off x="3429000" y="2286000"/>
            <a:ext cx="15240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三层交换机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或路由器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389" name="Object 15"/>
          <p:cNvGraphicFramePr/>
          <p:nvPr/>
        </p:nvGraphicFramePr>
        <p:xfrm>
          <a:off x="5410200" y="2133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5" imgW="683895" imgH="570230" progId="Visio.Drawing.6">
                  <p:embed/>
                </p:oleObj>
              </mc:Choice>
              <mc:Fallback>
                <p:oleObj name="" r:id="rId5" imgW="683895" imgH="570230" progId="Visio.Drawing.6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10200" y="2133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6"/>
          <p:cNvGraphicFramePr/>
          <p:nvPr/>
        </p:nvGraphicFramePr>
        <p:xfrm>
          <a:off x="7010400" y="3124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6" imgW="683895" imgH="570230" progId="Visio.Drawing.6">
                  <p:embed/>
                </p:oleObj>
              </mc:Choice>
              <mc:Fallback>
                <p:oleObj name="" r:id="rId6" imgW="683895" imgH="570230" progId="Visio.Drawing.6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3124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7"/>
          <p:cNvGraphicFramePr/>
          <p:nvPr/>
        </p:nvGraphicFramePr>
        <p:xfrm>
          <a:off x="7010400" y="4038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7" imgW="683895" imgH="570230" progId="Visio.Drawing.6">
                  <p:embed/>
                </p:oleObj>
              </mc:Choice>
              <mc:Fallback>
                <p:oleObj name="" r:id="rId7" imgW="683895" imgH="570230" progId="Visio.Drawing.6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4038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1" name="Line 18"/>
          <p:cNvSpPr/>
          <p:nvPr/>
        </p:nvSpPr>
        <p:spPr>
          <a:xfrm flipV="1">
            <a:off x="4724400" y="2743200"/>
            <a:ext cx="609600" cy="381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2" name="Line 19"/>
          <p:cNvSpPr/>
          <p:nvPr/>
        </p:nvSpPr>
        <p:spPr>
          <a:xfrm flipH="1" flipV="1">
            <a:off x="4572000" y="35052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3" name="Line 20"/>
          <p:cNvSpPr/>
          <p:nvPr/>
        </p:nvSpPr>
        <p:spPr>
          <a:xfrm flipV="1">
            <a:off x="6172200" y="3581400"/>
            <a:ext cx="8382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4" name="Line 21"/>
          <p:cNvSpPr/>
          <p:nvPr/>
        </p:nvSpPr>
        <p:spPr>
          <a:xfrm>
            <a:off x="6096000" y="4267200"/>
            <a:ext cx="838200" cy="1524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6392" name="Object 23"/>
          <p:cNvGraphicFramePr/>
          <p:nvPr/>
        </p:nvGraphicFramePr>
        <p:xfrm>
          <a:off x="5410200" y="39624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8" imgW="753110" imgH="331470" progId="Visio.Drawing.6">
                  <p:embed/>
                </p:oleObj>
              </mc:Choice>
              <mc:Fallback>
                <p:oleObj name="" r:id="rId8" imgW="753110" imgH="331470" progId="Visio.Drawing.6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39624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Text Box 24"/>
          <p:cNvSpPr txBox="1"/>
          <p:nvPr/>
        </p:nvSpPr>
        <p:spPr>
          <a:xfrm>
            <a:off x="2590800" y="36576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16" name="Text Box 25"/>
          <p:cNvSpPr txBox="1"/>
          <p:nvPr/>
        </p:nvSpPr>
        <p:spPr>
          <a:xfrm>
            <a:off x="5334000" y="35814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393" name="Object 26"/>
          <p:cNvGraphicFramePr/>
          <p:nvPr/>
        </p:nvGraphicFramePr>
        <p:xfrm>
          <a:off x="2667000" y="40386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0" imgW="753110" imgH="331470" progId="Visio.Drawing.6">
                  <p:embed/>
                </p:oleObj>
              </mc:Choice>
              <mc:Fallback>
                <p:oleObj name="" r:id="rId10" imgW="753110" imgH="331470" progId="Visio.Drawing.6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7000" y="40386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27"/>
          <p:cNvGraphicFramePr/>
          <p:nvPr/>
        </p:nvGraphicFramePr>
        <p:xfrm>
          <a:off x="31242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1" imgW="683895" imgH="570230" progId="Visio.Drawing.6">
                  <p:embed/>
                </p:oleObj>
              </mc:Choice>
              <mc:Fallback>
                <p:oleObj name="" r:id="rId11" imgW="683895" imgH="570230" progId="Visio.Drawing.6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42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28"/>
          <p:cNvGraphicFramePr/>
          <p:nvPr/>
        </p:nvGraphicFramePr>
        <p:xfrm>
          <a:off x="38100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2" imgW="683895" imgH="570230" progId="Visio.Drawing.6">
                  <p:embed/>
                </p:oleObj>
              </mc:Choice>
              <mc:Fallback>
                <p:oleObj name="" r:id="rId12" imgW="683895" imgH="570230" progId="Visio.Drawing.6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29"/>
          <p:cNvGraphicFramePr/>
          <p:nvPr/>
        </p:nvGraphicFramePr>
        <p:xfrm>
          <a:off x="45720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13" imgW="683895" imgH="570230" progId="Visio.Drawing.6">
                  <p:embed/>
                </p:oleObj>
              </mc:Choice>
              <mc:Fallback>
                <p:oleObj name="" r:id="rId13" imgW="683895" imgH="570230" progId="Visio.Drawing.6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Line 30"/>
          <p:cNvSpPr/>
          <p:nvPr/>
        </p:nvSpPr>
        <p:spPr>
          <a:xfrm flipH="1" flipV="1">
            <a:off x="4267200" y="3505200"/>
            <a:ext cx="1524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8" name="Line 31"/>
          <p:cNvSpPr/>
          <p:nvPr/>
        </p:nvSpPr>
        <p:spPr>
          <a:xfrm flipH="1" flipV="1">
            <a:off x="4495800" y="4572000"/>
            <a:ext cx="381000" cy="381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9" name="Line 32"/>
          <p:cNvSpPr/>
          <p:nvPr/>
        </p:nvSpPr>
        <p:spPr>
          <a:xfrm flipV="1">
            <a:off x="4114800" y="4572000"/>
            <a:ext cx="1524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20" name="Line 33"/>
          <p:cNvSpPr/>
          <p:nvPr/>
        </p:nvSpPr>
        <p:spPr>
          <a:xfrm flipV="1">
            <a:off x="3429000" y="4572000"/>
            <a:ext cx="6858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6397" name="Object 35"/>
          <p:cNvGraphicFramePr/>
          <p:nvPr/>
        </p:nvGraphicFramePr>
        <p:xfrm>
          <a:off x="3962400" y="30480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4" imgW="855345" imgH="517525" progId="Visio.Drawing.6">
                  <p:embed/>
                </p:oleObj>
              </mc:Choice>
              <mc:Fallback>
                <p:oleObj name="" r:id="rId14" imgW="855345" imgH="517525" progId="Visio.Drawing.6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62400" y="30480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36"/>
          <p:cNvGraphicFramePr/>
          <p:nvPr/>
        </p:nvGraphicFramePr>
        <p:xfrm>
          <a:off x="3886200" y="41910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6" imgW="753110" imgH="331470" progId="Visio.Drawing.6">
                  <p:embed/>
                </p:oleObj>
              </mc:Choice>
              <mc:Fallback>
                <p:oleObj name="" r:id="rId16" imgW="753110" imgH="331470" progId="Visio.Drawing.6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86200" y="41910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1" name="Text Box 37"/>
          <p:cNvSpPr txBox="1"/>
          <p:nvPr/>
        </p:nvSpPr>
        <p:spPr>
          <a:xfrm>
            <a:off x="4495800" y="44196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二层交换机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2" name="AutoShape 38"/>
          <p:cNvSpPr/>
          <p:nvPr/>
        </p:nvSpPr>
        <p:spPr>
          <a:xfrm rot="10800000">
            <a:off x="762000" y="2971800"/>
            <a:ext cx="381000" cy="2133600"/>
          </a:xfrm>
          <a:prstGeom prst="rightBrace">
            <a:avLst>
              <a:gd name="adj1" fmla="val 46666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3" name="AutoShape 39"/>
          <p:cNvSpPr/>
          <p:nvPr/>
        </p:nvSpPr>
        <p:spPr>
          <a:xfrm rot="24630">
            <a:off x="7694613" y="2894013"/>
            <a:ext cx="381000" cy="1905000"/>
          </a:xfrm>
          <a:prstGeom prst="rightBrace">
            <a:avLst>
              <a:gd name="adj1" fmla="val 41666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4" name="Text Box 40"/>
          <p:cNvSpPr txBox="1"/>
          <p:nvPr/>
        </p:nvSpPr>
        <p:spPr>
          <a:xfrm>
            <a:off x="228600" y="3352800"/>
            <a:ext cx="458788" cy="2362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5" name="Text Box 41"/>
          <p:cNvSpPr txBox="1"/>
          <p:nvPr/>
        </p:nvSpPr>
        <p:spPr>
          <a:xfrm>
            <a:off x="8153400" y="3276600"/>
            <a:ext cx="458788" cy="2362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20.1.32.0/24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6" name="Text Box 42"/>
          <p:cNvSpPr txBox="1"/>
          <p:nvPr/>
        </p:nvSpPr>
        <p:spPr>
          <a:xfrm>
            <a:off x="5638800" y="17526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20.1.33.0/24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120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120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评价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6" name="Rectangle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优点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广播包不会穿越</a:t>
            </a:r>
            <a:r>
              <a:rPr lang="en-US" altLang="zh-CN" dirty="0"/>
              <a:t>IP</a:t>
            </a:r>
            <a:r>
              <a:rPr lang="zh-CN" altLang="en-US" dirty="0"/>
              <a:t>子网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组网能力强，容量大</a:t>
            </a:r>
            <a:endParaRPr lang="zh-CN" altLang="en-US" dirty="0"/>
          </a:p>
          <a:p>
            <a:pPr eaLnBrk="1" hangingPunct="1"/>
            <a:r>
              <a:rPr lang="zh-CN" altLang="en-US" dirty="0"/>
              <a:t>缺点</a:t>
            </a:r>
            <a:endParaRPr lang="zh-CN" altLang="en-US" dirty="0"/>
          </a:p>
          <a:p>
            <a:pPr lvl="1" eaLnBrk="1" hangingPunct="1"/>
            <a:r>
              <a:rPr lang="zh-CN" altLang="en-US" dirty="0"/>
              <a:t>组网比较复杂，成本较高</a:t>
            </a:r>
            <a:endParaRPr lang="zh-CN" altLang="en-US" dirty="0"/>
          </a:p>
          <a:p>
            <a:pPr eaLnBrk="1" hangingPunct="1"/>
            <a:r>
              <a:rPr lang="zh-CN" altLang="en-US" dirty="0"/>
              <a:t>适合的网络：无限！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9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30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031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链路层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3" name="Rectangle 3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2800" dirty="0"/>
              <a:t>链路层：负责直接相连的网络设备之间的通讯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二层设备：连接同类型的链路网段，如两个以太网的物理网段</a:t>
            </a:r>
            <a:endParaRPr lang="zh-CN" altLang="en-US" sz="2800" dirty="0"/>
          </a:p>
        </p:txBody>
      </p:sp>
      <p:graphicFrame>
        <p:nvGraphicFramePr>
          <p:cNvPr id="2" name="Object 5"/>
          <p:cNvGraphicFramePr/>
          <p:nvPr/>
        </p:nvGraphicFramePr>
        <p:xfrm>
          <a:off x="914400" y="4114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4114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/>
          <p:nvPr/>
        </p:nvGraphicFramePr>
        <p:xfrm>
          <a:off x="7239000" y="4191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39000" y="4191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9"/>
          <p:cNvSpPr/>
          <p:nvPr/>
        </p:nvSpPr>
        <p:spPr>
          <a:xfrm>
            <a:off x="1143000" y="46482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5" name="Line 10"/>
          <p:cNvSpPr/>
          <p:nvPr/>
        </p:nvSpPr>
        <p:spPr>
          <a:xfrm>
            <a:off x="7543800" y="4800600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6" name="Line 11"/>
          <p:cNvSpPr/>
          <p:nvPr/>
        </p:nvSpPr>
        <p:spPr>
          <a:xfrm>
            <a:off x="1143000" y="5334000"/>
            <a:ext cx="3352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7" name="Line 12"/>
          <p:cNvSpPr/>
          <p:nvPr/>
        </p:nvSpPr>
        <p:spPr>
          <a:xfrm>
            <a:off x="4724400" y="5334000"/>
            <a:ext cx="2819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8" name="Line 13"/>
          <p:cNvSpPr/>
          <p:nvPr/>
        </p:nvSpPr>
        <p:spPr>
          <a:xfrm>
            <a:off x="4495800" y="53340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9" name="Line 15"/>
          <p:cNvSpPr/>
          <p:nvPr/>
        </p:nvSpPr>
        <p:spPr>
          <a:xfrm>
            <a:off x="4724400" y="53340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0" name="Text Box 16"/>
          <p:cNvSpPr txBox="1"/>
          <p:nvPr/>
        </p:nvSpPr>
        <p:spPr>
          <a:xfrm>
            <a:off x="1676400" y="39624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1" name="Text Box 18"/>
          <p:cNvSpPr txBox="1"/>
          <p:nvPr/>
        </p:nvSpPr>
        <p:spPr>
          <a:xfrm>
            <a:off x="1676400" y="4419600"/>
            <a:ext cx="27432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2" name="Text Box 19"/>
          <p:cNvSpPr txBox="1"/>
          <p:nvPr/>
        </p:nvSpPr>
        <p:spPr>
          <a:xfrm>
            <a:off x="4114800" y="39624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3" name="Text Box 21"/>
          <p:cNvSpPr txBox="1"/>
          <p:nvPr/>
        </p:nvSpPr>
        <p:spPr>
          <a:xfrm>
            <a:off x="6248400" y="39624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4" name="Text Box 22"/>
          <p:cNvSpPr txBox="1"/>
          <p:nvPr/>
        </p:nvSpPr>
        <p:spPr>
          <a:xfrm>
            <a:off x="4724400" y="4419600"/>
            <a:ext cx="2438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5" name="AutoShape 23"/>
          <p:cNvSpPr/>
          <p:nvPr/>
        </p:nvSpPr>
        <p:spPr>
          <a:xfrm>
            <a:off x="4267200" y="3810000"/>
            <a:ext cx="685800" cy="381000"/>
          </a:xfrm>
          <a:prstGeom prst="curvedDown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6" name="AutoShape 24"/>
          <p:cNvSpPr/>
          <p:nvPr/>
        </p:nvSpPr>
        <p:spPr>
          <a:xfrm>
            <a:off x="2362200" y="3276600"/>
            <a:ext cx="152400" cy="9906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7" name="AutoShape 30"/>
          <p:cNvSpPr/>
          <p:nvPr/>
        </p:nvSpPr>
        <p:spPr>
          <a:xfrm rot="-5366215">
            <a:off x="3314700" y="4000500"/>
            <a:ext cx="152400" cy="12954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8" name="AutoShape 26"/>
          <p:cNvSpPr/>
          <p:nvPr/>
        </p:nvSpPr>
        <p:spPr>
          <a:xfrm rot="-10795808">
            <a:off x="6324600" y="3276600"/>
            <a:ext cx="152400" cy="9906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49" name="AutoShape 33"/>
          <p:cNvSpPr/>
          <p:nvPr/>
        </p:nvSpPr>
        <p:spPr>
          <a:xfrm rot="-5366215">
            <a:off x="5753100" y="4076700"/>
            <a:ext cx="152400" cy="1143000"/>
          </a:xfrm>
          <a:prstGeom prst="down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9525">
            <a:noFill/>
          </a:ln>
        </p:spPr>
        <p:txBody>
          <a:bodyPr vert="eaVert" wrap="none" anchor="ctr"/>
          <a:p>
            <a:pPr lvl="0" algn="r" eaLnBrk="1" hangingPunct="1"/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28" name="Object 34"/>
          <p:cNvGraphicFramePr/>
          <p:nvPr/>
        </p:nvGraphicFramePr>
        <p:xfrm>
          <a:off x="4191000" y="54864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4" imgW="753110" imgH="331470" progId="Visio.Drawing.6">
                  <p:embed/>
                </p:oleObj>
              </mc:Choice>
              <mc:Fallback>
                <p:oleObj name="" r:id="rId4" imgW="753110" imgH="331470" progId="Visio.Drawing.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54864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Text Box 35"/>
          <p:cNvSpPr txBox="1"/>
          <p:nvPr/>
        </p:nvSpPr>
        <p:spPr>
          <a:xfrm>
            <a:off x="1676400" y="35052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1" name="Text Box 36"/>
          <p:cNvSpPr txBox="1"/>
          <p:nvPr/>
        </p:nvSpPr>
        <p:spPr>
          <a:xfrm>
            <a:off x="6248400" y="35052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222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222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二层与三层交换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3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基本概念</a:t>
            </a:r>
            <a:endParaRPr lang="zh-CN" altLang="en-US" dirty="0"/>
          </a:p>
          <a:p>
            <a:pPr eaLnBrk="1" hangingPunct="1"/>
            <a:r>
              <a:rPr lang="zh-CN" altLang="en-US" dirty="0"/>
              <a:t>集线器、交换机、路由器</a:t>
            </a:r>
            <a:endParaRPr lang="zh-CN" altLang="en-US" dirty="0"/>
          </a:p>
          <a:p>
            <a:pPr eaLnBrk="1" hangingPunct="1"/>
            <a:r>
              <a:rPr lang="zh-CN" altLang="en-US" dirty="0"/>
              <a:t>组网应用的特点和区别</a:t>
            </a:r>
            <a:endParaRPr lang="zh-CN" altLang="en-US" dirty="0"/>
          </a:p>
          <a:p>
            <a:pPr eaLnBrk="1" hangingPunct="1"/>
            <a:r>
              <a:rPr lang="zh-CN" altLang="en-US" dirty="0">
                <a:solidFill>
                  <a:srgbClr val="FC6804"/>
                </a:solidFill>
              </a:rPr>
              <a:t>交换原理和过程</a:t>
            </a:r>
            <a:endParaRPr lang="zh-CN" altLang="en-US" dirty="0">
              <a:solidFill>
                <a:srgbClr val="FC6804"/>
              </a:solidFill>
            </a:endParaRPr>
          </a:p>
          <a:p>
            <a:pPr eaLnBrk="1" hangingPunct="1"/>
            <a:endParaRPr lang="en-US" altLang="zh-CN" dirty="0">
              <a:solidFill>
                <a:srgbClr val="FC6804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2" name="日期占位符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7413" name="页脚占位符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7414" name="灯片编号占位符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交换的原理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6" name="Rectangle 3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计算机发包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二层交换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417" name="Rectangle 4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三层交换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抽象过程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410" name="Object 5"/>
          <p:cNvGraphicFramePr/>
          <p:nvPr/>
        </p:nvGraphicFramePr>
        <p:xfrm>
          <a:off x="990600" y="4191000"/>
          <a:ext cx="24384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0600" y="4191000"/>
                        <a:ext cx="2438400" cy="1074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/>
          <p:nvPr/>
        </p:nvGraphicFramePr>
        <p:xfrm>
          <a:off x="5029200" y="2743200"/>
          <a:ext cx="19812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3" imgW="855345" imgH="517525" progId="Visio.Drawing.6">
                  <p:embed/>
                </p:oleObj>
              </mc:Choice>
              <mc:Fallback>
                <p:oleObj name="" r:id="rId3" imgW="855345" imgH="517525" progId="Visio.Drawing.6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2743200"/>
                        <a:ext cx="1981200" cy="1201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9" name="日期占位符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8440" name="页脚占位符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8441" name="灯片编号占位符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计算机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43" name="Rectangle 3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计算机上的 </a:t>
            </a:r>
            <a:r>
              <a:rPr kumimoji="1" lang="en-US" altLang="zh-CN" dirty="0">
                <a:latin typeface="+mn-lt"/>
                <a:ea typeface="+mn-ea"/>
                <a:cs typeface="+mn-cs"/>
              </a:rPr>
              <a:t>IP</a:t>
            </a:r>
            <a:r>
              <a:rPr kumimoji="1" lang="zh-CN" altLang="en-US" dirty="0">
                <a:latin typeface="+mn-lt"/>
                <a:ea typeface="+mn-ea"/>
                <a:cs typeface="+mn-cs"/>
              </a:rPr>
              <a:t>模块发包时，检查目的地址是否在本地网段：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   </a:t>
            </a:r>
            <a:r>
              <a:rPr kumimoji="1" lang="en-US" altLang="zh-CN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DestIP &amp; Mask  =  MyIP &amp; Mask </a:t>
            </a:r>
            <a:r>
              <a:rPr kumimoji="1" lang="zh-CN" altLang="en-US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？</a:t>
            </a:r>
            <a:endParaRPr kumimoji="1" lang="zh-CN" altLang="en-US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本地包直接发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  <a:p>
            <a:pPr eaLnBrk="1" hangingPunct="1">
              <a:buSzPct val="80000"/>
            </a:pPr>
            <a:r>
              <a:rPr kumimoji="1" lang="zh-CN" altLang="en-US" dirty="0">
                <a:latin typeface="+mn-lt"/>
                <a:ea typeface="+mn-ea"/>
                <a:cs typeface="+mn-cs"/>
              </a:rPr>
              <a:t>远方包要查路由表，发送给路由器</a:t>
            </a:r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434" name="Object 15"/>
          <p:cNvGraphicFramePr/>
          <p:nvPr/>
        </p:nvGraphicFramePr>
        <p:xfrm>
          <a:off x="4953000" y="3581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0" y="3581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6"/>
          <p:cNvGraphicFramePr/>
          <p:nvPr/>
        </p:nvGraphicFramePr>
        <p:xfrm>
          <a:off x="4953000" y="4419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0" y="4419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17"/>
          <p:cNvGraphicFramePr/>
          <p:nvPr/>
        </p:nvGraphicFramePr>
        <p:xfrm>
          <a:off x="4953000" y="5334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4" imgW="683895" imgH="570230" progId="Visio.Drawing.6">
                  <p:embed/>
                </p:oleObj>
              </mc:Choice>
              <mc:Fallback>
                <p:oleObj name="" r:id="rId4" imgW="683895" imgH="570230" progId="Visio.Drawing.6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0" y="5334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8"/>
          <p:cNvGraphicFramePr/>
          <p:nvPr/>
        </p:nvGraphicFramePr>
        <p:xfrm>
          <a:off x="6324600" y="45720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5" imgW="753110" imgH="331470" progId="Visio.Drawing.6">
                  <p:embed/>
                </p:oleObj>
              </mc:Choice>
              <mc:Fallback>
                <p:oleObj name="" r:id="rId5" imgW="753110" imgH="331470" progId="Visio.Drawing.6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600" y="45720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Line 19"/>
          <p:cNvSpPr/>
          <p:nvPr/>
        </p:nvSpPr>
        <p:spPr>
          <a:xfrm>
            <a:off x="5486400" y="4038600"/>
            <a:ext cx="914400" cy="6096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5" name="Line 20"/>
          <p:cNvSpPr/>
          <p:nvPr/>
        </p:nvSpPr>
        <p:spPr>
          <a:xfrm>
            <a:off x="5562600" y="48006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6" name="Line 21"/>
          <p:cNvSpPr/>
          <p:nvPr/>
        </p:nvSpPr>
        <p:spPr>
          <a:xfrm flipV="1">
            <a:off x="5562600" y="4876800"/>
            <a:ext cx="8382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7" name="Line 22"/>
          <p:cNvSpPr/>
          <p:nvPr/>
        </p:nvSpPr>
        <p:spPr>
          <a:xfrm>
            <a:off x="7086600" y="48006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8" name="Text Box 23"/>
          <p:cNvSpPr txBox="1"/>
          <p:nvPr/>
        </p:nvSpPr>
        <p:spPr>
          <a:xfrm>
            <a:off x="6324600" y="49530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49" name="Text Box 24"/>
          <p:cNvSpPr txBox="1"/>
          <p:nvPr/>
        </p:nvSpPr>
        <p:spPr>
          <a:xfrm>
            <a:off x="7772400" y="49530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路由器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50" name="Text Box 25"/>
          <p:cNvSpPr txBox="1"/>
          <p:nvPr/>
        </p:nvSpPr>
        <p:spPr>
          <a:xfrm>
            <a:off x="4419600" y="50292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20.1.30.3/24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51" name="Text Box 26"/>
          <p:cNvSpPr txBox="1"/>
          <p:nvPr/>
        </p:nvSpPr>
        <p:spPr>
          <a:xfrm>
            <a:off x="4572000" y="31242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20.1.30.1/24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52" name="Text Box 27"/>
          <p:cNvSpPr txBox="1"/>
          <p:nvPr/>
        </p:nvSpPr>
        <p:spPr>
          <a:xfrm>
            <a:off x="4419600" y="4114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20.1.30.2/24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53" name="Text Box 28"/>
          <p:cNvSpPr txBox="1"/>
          <p:nvPr/>
        </p:nvSpPr>
        <p:spPr>
          <a:xfrm>
            <a:off x="6477000" y="38862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20.1.30.10/24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54" name="Line 29"/>
          <p:cNvSpPr/>
          <p:nvPr/>
        </p:nvSpPr>
        <p:spPr>
          <a:xfrm>
            <a:off x="7543800" y="4267200"/>
            <a:ext cx="2286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8438" name="Object 31"/>
          <p:cNvGraphicFramePr/>
          <p:nvPr/>
        </p:nvGraphicFramePr>
        <p:xfrm>
          <a:off x="7848600" y="4648200"/>
          <a:ext cx="609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7" imgW="855345" imgH="517525" progId="Visio.Drawing.6">
                  <p:embed/>
                </p:oleObj>
              </mc:Choice>
              <mc:Fallback>
                <p:oleObj name="" r:id="rId7" imgW="855345" imgH="517525" progId="Visio.Drawing.6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4648200"/>
                        <a:ext cx="6096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325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325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二层交换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2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dirty="0"/>
              <a:t>二层交换：在一个二层网络内部（比如一个</a:t>
            </a:r>
            <a:r>
              <a:rPr lang="en-US" altLang="zh-CN" dirty="0"/>
              <a:t>VLAN</a:t>
            </a:r>
            <a:r>
              <a:rPr lang="zh-CN" altLang="en-US" dirty="0"/>
              <a:t>），将收到的帧选择适当的端口发出去。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通过</a:t>
            </a:r>
            <a:r>
              <a:rPr lang="en-US" altLang="zh-CN" dirty="0"/>
              <a:t>MAC</a:t>
            </a:r>
            <a:r>
              <a:rPr lang="zh-CN" altLang="en-US" dirty="0"/>
              <a:t>学习得到</a:t>
            </a:r>
            <a:r>
              <a:rPr lang="en-US" altLang="zh-CN" dirty="0"/>
              <a:t>MAC</a:t>
            </a:r>
            <a:r>
              <a:rPr lang="zh-CN" altLang="en-US" dirty="0"/>
              <a:t>与端口的对应信息，称为</a:t>
            </a:r>
            <a:r>
              <a:rPr lang="en-US" altLang="zh-CN" dirty="0"/>
              <a:t>FDB</a:t>
            </a:r>
            <a:r>
              <a:rPr lang="zh-CN" altLang="en-US" dirty="0"/>
              <a:t>表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对收到的包按目的</a:t>
            </a:r>
            <a:r>
              <a:rPr lang="en-US" altLang="zh-CN" dirty="0"/>
              <a:t>MAC</a:t>
            </a:r>
            <a:r>
              <a:rPr lang="zh-CN" altLang="en-US" dirty="0"/>
              <a:t>做交换，不修改帧里的源和目的</a:t>
            </a:r>
            <a:r>
              <a:rPr lang="en-US" altLang="zh-CN" dirty="0"/>
              <a:t>MAC</a:t>
            </a:r>
            <a:r>
              <a:rPr lang="zh-CN" altLang="en-US" dirty="0"/>
              <a:t>地址。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没有表项的帧在</a:t>
            </a:r>
            <a:r>
              <a:rPr lang="en-US" altLang="zh-CN" dirty="0"/>
              <a:t>VLAN</a:t>
            </a:r>
            <a:r>
              <a:rPr lang="zh-CN" altLang="en-US" dirty="0"/>
              <a:t>内做广播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946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1946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二层转发的原理（一）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69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12192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dirty="0"/>
              <a:t>MAC</a:t>
            </a:r>
            <a:r>
              <a:rPr lang="zh-CN" altLang="en-US" dirty="0"/>
              <a:t>学习</a:t>
            </a:r>
            <a:r>
              <a:rPr lang="en-US" altLang="zh-CN" dirty="0"/>
              <a:t>: </a:t>
            </a:r>
            <a:r>
              <a:rPr lang="zh-CN" altLang="en-US" dirty="0"/>
              <a:t>从端口收到的帧中读出</a:t>
            </a:r>
            <a:r>
              <a:rPr lang="en-US" altLang="zh-CN" dirty="0"/>
              <a:t>MAC</a:t>
            </a:r>
            <a:r>
              <a:rPr lang="zh-CN" altLang="en-US" dirty="0"/>
              <a:t>地址，得到它们的对应信息</a:t>
            </a:r>
            <a:endParaRPr lang="zh-CN" altLang="en-US" dirty="0"/>
          </a:p>
        </p:txBody>
      </p:sp>
      <p:sp>
        <p:nvSpPr>
          <p:cNvPr id="19470" name="Line 4"/>
          <p:cNvSpPr/>
          <p:nvPr/>
        </p:nvSpPr>
        <p:spPr>
          <a:xfrm flipV="1">
            <a:off x="4572000" y="3581400"/>
            <a:ext cx="685800" cy="6858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1" name="AutoShape 5"/>
          <p:cNvSpPr/>
          <p:nvPr/>
        </p:nvSpPr>
        <p:spPr>
          <a:xfrm>
            <a:off x="5791200" y="1676400"/>
            <a:ext cx="2895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lvl="0" algn="ctr" eaLnBrk="1" hangingPunct="1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9458" name="Object 6"/>
          <p:cNvGraphicFramePr/>
          <p:nvPr/>
        </p:nvGraphicFramePr>
        <p:xfrm>
          <a:off x="4114800" y="41910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41910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/>
          <p:nvPr/>
        </p:nvGraphicFramePr>
        <p:xfrm>
          <a:off x="1905000" y="5257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5257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8"/>
          <p:cNvGraphicFramePr/>
          <p:nvPr/>
        </p:nvGraphicFramePr>
        <p:xfrm>
          <a:off x="3810000" y="5257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5" imgW="683895" imgH="570230" progId="Visio.Drawing.6">
                  <p:embed/>
                </p:oleObj>
              </mc:Choice>
              <mc:Fallback>
                <p:oleObj name="" r:id="rId5" imgW="683895" imgH="570230" progId="Visio.Drawing.6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5257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Line 9"/>
          <p:cNvSpPr/>
          <p:nvPr/>
        </p:nvSpPr>
        <p:spPr>
          <a:xfrm flipV="1">
            <a:off x="4114800" y="4572000"/>
            <a:ext cx="3048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3" name="Line 10"/>
          <p:cNvSpPr/>
          <p:nvPr/>
        </p:nvSpPr>
        <p:spPr>
          <a:xfrm flipV="1">
            <a:off x="2286000" y="4495800"/>
            <a:ext cx="1981200" cy="838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9461" name="Object 11"/>
          <p:cNvGraphicFramePr/>
          <p:nvPr/>
        </p:nvGraphicFramePr>
        <p:xfrm>
          <a:off x="4953000" y="32004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6" imgW="753110" imgH="331470" progId="Visio.Drawing.6">
                  <p:embed/>
                </p:oleObj>
              </mc:Choice>
              <mc:Fallback>
                <p:oleObj name="" r:id="rId6" imgW="753110" imgH="331470" progId="Visio.Drawing.6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0" y="32004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2"/>
          <p:cNvGraphicFramePr/>
          <p:nvPr/>
        </p:nvGraphicFramePr>
        <p:xfrm>
          <a:off x="7315200" y="4572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7" imgW="683895" imgH="570230" progId="Visio.Drawing.6">
                  <p:embed/>
                </p:oleObj>
              </mc:Choice>
              <mc:Fallback>
                <p:oleObj name="" r:id="rId7" imgW="683895" imgH="570230" progId="Visio.Drawing.6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4572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3"/>
          <p:cNvGraphicFramePr/>
          <p:nvPr/>
        </p:nvGraphicFramePr>
        <p:xfrm>
          <a:off x="7315200" y="5486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8" imgW="683895" imgH="570230" progId="Visio.Drawing.6">
                  <p:embed/>
                </p:oleObj>
              </mc:Choice>
              <mc:Fallback>
                <p:oleObj name="" r:id="rId8" imgW="683895" imgH="570230" progId="Visio.Drawing.6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5486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Line 14"/>
          <p:cNvSpPr/>
          <p:nvPr/>
        </p:nvSpPr>
        <p:spPr>
          <a:xfrm flipV="1">
            <a:off x="6477000" y="5029200"/>
            <a:ext cx="8382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5" name="Line 15"/>
          <p:cNvSpPr/>
          <p:nvPr/>
        </p:nvSpPr>
        <p:spPr>
          <a:xfrm>
            <a:off x="6400800" y="5715000"/>
            <a:ext cx="838200" cy="1524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9464" name="Object 16"/>
          <p:cNvGraphicFramePr/>
          <p:nvPr/>
        </p:nvGraphicFramePr>
        <p:xfrm>
          <a:off x="5715000" y="54102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9" imgW="753110" imgH="331470" progId="Visio.Drawing.6">
                  <p:embed/>
                </p:oleObj>
              </mc:Choice>
              <mc:Fallback>
                <p:oleObj name="" r:id="rId9" imgW="753110" imgH="331470" progId="Visio.Drawing.6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0" y="54102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ext Box 17"/>
          <p:cNvSpPr txBox="1"/>
          <p:nvPr/>
        </p:nvSpPr>
        <p:spPr>
          <a:xfrm>
            <a:off x="5562600" y="58674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77" name="Line 18"/>
          <p:cNvSpPr/>
          <p:nvPr/>
        </p:nvSpPr>
        <p:spPr>
          <a:xfrm flipH="1" flipV="1">
            <a:off x="4800600" y="4495800"/>
            <a:ext cx="1219200" cy="9144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8" name="Text Box 19"/>
          <p:cNvSpPr txBox="1"/>
          <p:nvPr/>
        </p:nvSpPr>
        <p:spPr>
          <a:xfrm>
            <a:off x="1828800" y="58674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79" name="Text Box 20"/>
          <p:cNvSpPr txBox="1"/>
          <p:nvPr/>
        </p:nvSpPr>
        <p:spPr>
          <a:xfrm>
            <a:off x="3657600" y="58674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0" name="Text Box 21"/>
          <p:cNvSpPr txBox="1"/>
          <p:nvPr/>
        </p:nvSpPr>
        <p:spPr>
          <a:xfrm>
            <a:off x="7239000" y="61722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1" name="Text Box 22"/>
          <p:cNvSpPr txBox="1"/>
          <p:nvPr/>
        </p:nvSpPr>
        <p:spPr>
          <a:xfrm>
            <a:off x="7162800" y="41148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2" name="Text Box 23"/>
          <p:cNvSpPr txBox="1"/>
          <p:nvPr/>
        </p:nvSpPr>
        <p:spPr>
          <a:xfrm>
            <a:off x="3352800" y="4419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3" name="Text Box 24"/>
          <p:cNvSpPr txBox="1"/>
          <p:nvPr/>
        </p:nvSpPr>
        <p:spPr>
          <a:xfrm>
            <a:off x="4114800" y="46482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4" name="Text Box 25"/>
          <p:cNvSpPr txBox="1"/>
          <p:nvPr/>
        </p:nvSpPr>
        <p:spPr>
          <a:xfrm>
            <a:off x="5029200" y="4419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5" name="Text Box 26"/>
          <p:cNvSpPr txBox="1"/>
          <p:nvPr/>
        </p:nvSpPr>
        <p:spPr>
          <a:xfrm>
            <a:off x="4038600" y="38100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6" name="Text Box 27"/>
          <p:cNvSpPr txBox="1"/>
          <p:nvPr/>
        </p:nvSpPr>
        <p:spPr>
          <a:xfrm>
            <a:off x="228600" y="2895600"/>
            <a:ext cx="3200400" cy="2074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FDB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表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MAC1 : Port1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MAC2 : Port2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MAC3,MAC4 : Port3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MAC5,MAC6,MAC7 : Port4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9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0490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0491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二层转发的原理（二）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3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12192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按</a:t>
            </a:r>
            <a:r>
              <a:rPr lang="en-US" altLang="zh-CN" dirty="0"/>
              <a:t>FDB</a:t>
            </a:r>
            <a:r>
              <a:rPr lang="zh-CN" altLang="en-US" dirty="0"/>
              <a:t>表做交换</a:t>
            </a:r>
            <a:endParaRPr lang="zh-CN" altLang="en-US" dirty="0"/>
          </a:p>
        </p:txBody>
      </p:sp>
      <p:sp>
        <p:nvSpPr>
          <p:cNvPr id="20494" name="Line 4"/>
          <p:cNvSpPr/>
          <p:nvPr/>
        </p:nvSpPr>
        <p:spPr>
          <a:xfrm flipV="1">
            <a:off x="4572000" y="3276600"/>
            <a:ext cx="685800" cy="6858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5" name="AutoShape 5"/>
          <p:cNvSpPr/>
          <p:nvPr/>
        </p:nvSpPr>
        <p:spPr>
          <a:xfrm>
            <a:off x="5791200" y="1676400"/>
            <a:ext cx="28956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 lvl="0" algn="ctr" eaLnBrk="1" hangingPunct="1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482" name="Object 6"/>
          <p:cNvGraphicFramePr/>
          <p:nvPr/>
        </p:nvGraphicFramePr>
        <p:xfrm>
          <a:off x="4114800" y="38862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1" imgW="753110" imgH="331470" progId="Visio.Drawing.6">
                  <p:embed/>
                </p:oleObj>
              </mc:Choice>
              <mc:Fallback>
                <p:oleObj name="" r:id="rId1" imgW="753110" imgH="331470" progId="Visio.Drawing.6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8862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/>
          <p:cNvGraphicFramePr/>
          <p:nvPr/>
        </p:nvGraphicFramePr>
        <p:xfrm>
          <a:off x="19050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8"/>
          <p:cNvGraphicFramePr/>
          <p:nvPr/>
        </p:nvGraphicFramePr>
        <p:xfrm>
          <a:off x="3810000" y="49530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5" imgW="683895" imgH="570230" progId="Visio.Drawing.6">
                  <p:embed/>
                </p:oleObj>
              </mc:Choice>
              <mc:Fallback>
                <p:oleObj name="" r:id="rId5" imgW="683895" imgH="570230" progId="Visio.Drawing.6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49530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Line 9"/>
          <p:cNvSpPr/>
          <p:nvPr/>
        </p:nvSpPr>
        <p:spPr>
          <a:xfrm flipV="1">
            <a:off x="4114800" y="4267200"/>
            <a:ext cx="3048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7" name="Line 10"/>
          <p:cNvSpPr/>
          <p:nvPr/>
        </p:nvSpPr>
        <p:spPr>
          <a:xfrm flipV="1">
            <a:off x="2286000" y="4191000"/>
            <a:ext cx="1981200" cy="83820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stealth" w="med" len="med"/>
          </a:ln>
        </p:spPr>
      </p:sp>
      <p:graphicFrame>
        <p:nvGraphicFramePr>
          <p:cNvPr id="20485" name="Object 11"/>
          <p:cNvGraphicFramePr/>
          <p:nvPr/>
        </p:nvGraphicFramePr>
        <p:xfrm>
          <a:off x="4953000" y="28956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6" imgW="753110" imgH="331470" progId="Visio.Drawing.6">
                  <p:embed/>
                </p:oleObj>
              </mc:Choice>
              <mc:Fallback>
                <p:oleObj name="" r:id="rId6" imgW="753110" imgH="331470" progId="Visio.Drawing.6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0" y="28956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2"/>
          <p:cNvGraphicFramePr/>
          <p:nvPr/>
        </p:nvGraphicFramePr>
        <p:xfrm>
          <a:off x="7315200" y="4267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7" imgW="683895" imgH="570230" progId="Visio.Drawing.6">
                  <p:embed/>
                </p:oleObj>
              </mc:Choice>
              <mc:Fallback>
                <p:oleObj name="" r:id="rId7" imgW="683895" imgH="570230" progId="Visio.Drawing.6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4267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3"/>
          <p:cNvGraphicFramePr/>
          <p:nvPr/>
        </p:nvGraphicFramePr>
        <p:xfrm>
          <a:off x="7315200" y="5181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8" imgW="683895" imgH="570230" progId="Visio.Drawing.6">
                  <p:embed/>
                </p:oleObj>
              </mc:Choice>
              <mc:Fallback>
                <p:oleObj name="" r:id="rId8" imgW="683895" imgH="570230" progId="Visio.Drawing.6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5181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6"/>
          <p:cNvGraphicFramePr/>
          <p:nvPr/>
        </p:nvGraphicFramePr>
        <p:xfrm>
          <a:off x="5715000" y="5105400"/>
          <a:ext cx="754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9" imgW="753110" imgH="331470" progId="Visio.Drawing.6">
                  <p:embed/>
                </p:oleObj>
              </mc:Choice>
              <mc:Fallback>
                <p:oleObj name="" r:id="rId9" imgW="753110" imgH="331470" progId="Visio.Drawing.6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0" y="5105400"/>
                        <a:ext cx="754063" cy="331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Text Box 17"/>
          <p:cNvSpPr txBox="1"/>
          <p:nvPr/>
        </p:nvSpPr>
        <p:spPr>
          <a:xfrm>
            <a:off x="5562600" y="55626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9" name="Text Box 19"/>
          <p:cNvSpPr txBox="1"/>
          <p:nvPr/>
        </p:nvSpPr>
        <p:spPr>
          <a:xfrm>
            <a:off x="1828800" y="5562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0" name="Text Box 20"/>
          <p:cNvSpPr txBox="1"/>
          <p:nvPr/>
        </p:nvSpPr>
        <p:spPr>
          <a:xfrm>
            <a:off x="3657600" y="5562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1" name="Text Box 21"/>
          <p:cNvSpPr txBox="1"/>
          <p:nvPr/>
        </p:nvSpPr>
        <p:spPr>
          <a:xfrm>
            <a:off x="7239000" y="58674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2" name="Text Box 22"/>
          <p:cNvSpPr txBox="1"/>
          <p:nvPr/>
        </p:nvSpPr>
        <p:spPr>
          <a:xfrm>
            <a:off x="7162800" y="38100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3" name="Text Box 23"/>
          <p:cNvSpPr txBox="1"/>
          <p:nvPr/>
        </p:nvSpPr>
        <p:spPr>
          <a:xfrm>
            <a:off x="3352800" y="4038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4" name="Text Box 24"/>
          <p:cNvSpPr txBox="1"/>
          <p:nvPr/>
        </p:nvSpPr>
        <p:spPr>
          <a:xfrm>
            <a:off x="4114800" y="43434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5" name="Text Box 25"/>
          <p:cNvSpPr txBox="1"/>
          <p:nvPr/>
        </p:nvSpPr>
        <p:spPr>
          <a:xfrm>
            <a:off x="5029200" y="41148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6" name="Text Box 26"/>
          <p:cNvSpPr txBox="1"/>
          <p:nvPr/>
        </p:nvSpPr>
        <p:spPr>
          <a:xfrm>
            <a:off x="4038600" y="35052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port4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7" name="Text Box 32"/>
          <p:cNvSpPr txBox="1"/>
          <p:nvPr/>
        </p:nvSpPr>
        <p:spPr>
          <a:xfrm>
            <a:off x="1066800" y="4267200"/>
            <a:ext cx="2286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目的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MAC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MAC4</a:t>
            </a:r>
            <a:endParaRPr lang="en-US" altLang="zh-CN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8" name="Text Box 33"/>
          <p:cNvSpPr txBox="1"/>
          <p:nvPr/>
        </p:nvSpPr>
        <p:spPr>
          <a:xfrm>
            <a:off x="304800" y="2286000"/>
            <a:ext cx="3200400" cy="164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MAC1 : Port1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MAC2 : Port2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MAC3,MAC4 : Port3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MAC5,MAC6,MAC7 : Port4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9" name="Line 34"/>
          <p:cNvSpPr/>
          <p:nvPr/>
        </p:nvSpPr>
        <p:spPr>
          <a:xfrm>
            <a:off x="4800600" y="4191000"/>
            <a:ext cx="1143000" cy="91440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20510" name="Line 35"/>
          <p:cNvSpPr/>
          <p:nvPr/>
        </p:nvSpPr>
        <p:spPr>
          <a:xfrm flipV="1">
            <a:off x="6324600" y="4724400"/>
            <a:ext cx="990600" cy="38100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20511" name="Line 36"/>
          <p:cNvSpPr/>
          <p:nvPr/>
        </p:nvSpPr>
        <p:spPr>
          <a:xfrm>
            <a:off x="6324600" y="5410200"/>
            <a:ext cx="990600" cy="22860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20512" name="Text Box 37"/>
          <p:cNvSpPr txBox="1"/>
          <p:nvPr/>
        </p:nvSpPr>
        <p:spPr>
          <a:xfrm>
            <a:off x="8001000" y="41910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接收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3" name="Text Box 38"/>
          <p:cNvSpPr txBox="1"/>
          <p:nvPr/>
        </p:nvSpPr>
        <p:spPr>
          <a:xfrm>
            <a:off x="8001000" y="5181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抛弃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427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427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三层转发的原理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dirty="0"/>
              <a:t>1 </a:t>
            </a:r>
            <a:r>
              <a:rPr lang="zh-CN" altLang="en-US" dirty="0"/>
              <a:t>通过路由协议或配置得到远方网段的路由</a:t>
            </a:r>
            <a:endParaRPr lang="zh-CN" altLang="en-US" dirty="0"/>
          </a:p>
          <a:p>
            <a:pPr eaLnBrk="1" hangingPunct="1"/>
            <a:r>
              <a:rPr lang="en-US" altLang="zh-CN" dirty="0"/>
              <a:t>2 </a:t>
            </a:r>
            <a:r>
              <a:rPr lang="zh-CN" altLang="en-US" dirty="0"/>
              <a:t>链路层把收到的</a:t>
            </a:r>
            <a:r>
              <a:rPr lang="en-US" altLang="zh-CN" dirty="0"/>
              <a:t>IP</a:t>
            </a:r>
            <a:r>
              <a:rPr lang="zh-CN" altLang="en-US" dirty="0"/>
              <a:t>报文上交给</a:t>
            </a:r>
            <a:r>
              <a:rPr lang="en-US" altLang="zh-CN" dirty="0"/>
              <a:t>IP</a:t>
            </a:r>
            <a:r>
              <a:rPr lang="zh-CN" altLang="en-US" dirty="0"/>
              <a:t>层</a:t>
            </a:r>
            <a:endParaRPr lang="zh-CN" altLang="en-US" dirty="0"/>
          </a:p>
          <a:p>
            <a:pPr eaLnBrk="1" hangingPunct="1"/>
            <a:r>
              <a:rPr lang="en-US" altLang="zh-CN" dirty="0"/>
              <a:t>3 IP</a:t>
            </a:r>
            <a:r>
              <a:rPr lang="zh-CN" altLang="en-US" dirty="0"/>
              <a:t>层按路由做转发</a:t>
            </a:r>
            <a:endParaRPr lang="zh-CN" altLang="en-US" dirty="0"/>
          </a:p>
          <a:p>
            <a:pPr eaLnBrk="1" hangingPunct="1"/>
            <a:r>
              <a:rPr lang="en-US" altLang="zh-CN" dirty="0"/>
              <a:t>4 </a:t>
            </a:r>
            <a:r>
              <a:rPr lang="zh-CN" altLang="en-US" dirty="0"/>
              <a:t>链路层把帧发送到邻居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151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151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三层转发的原理（一）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16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12192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通过路由协议或配置得到远方网段的路由</a:t>
            </a:r>
            <a:endParaRPr lang="zh-CN" altLang="en-US" dirty="0"/>
          </a:p>
        </p:txBody>
      </p:sp>
      <p:graphicFrame>
        <p:nvGraphicFramePr>
          <p:cNvPr id="21506" name="Object 5"/>
          <p:cNvGraphicFramePr/>
          <p:nvPr/>
        </p:nvGraphicFramePr>
        <p:xfrm>
          <a:off x="1295400" y="3352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3352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6"/>
          <p:cNvGraphicFramePr/>
          <p:nvPr/>
        </p:nvGraphicFramePr>
        <p:xfrm>
          <a:off x="7696200" y="2743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96200" y="2743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8"/>
          <p:cNvGraphicFramePr/>
          <p:nvPr/>
        </p:nvGraphicFramePr>
        <p:xfrm>
          <a:off x="4191000" y="2362200"/>
          <a:ext cx="20574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" r:id="rId4" imgW="1730375" imgH="1260475" progId="Visio.Drawing.6">
                  <p:embed/>
                </p:oleObj>
              </mc:Choice>
              <mc:Fallback>
                <p:oleObj name="" r:id="rId4" imgW="1730375" imgH="1260475" progId="Visio.Drawing.6">
                  <p:embed/>
                  <p:pic>
                    <p:nvPicPr>
                      <p:cNvPr id="0" name="图片 31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2057400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Line 10"/>
          <p:cNvSpPr/>
          <p:nvPr/>
        </p:nvSpPr>
        <p:spPr>
          <a:xfrm>
            <a:off x="1905000" y="37338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8" name="Line 11"/>
          <p:cNvSpPr/>
          <p:nvPr/>
        </p:nvSpPr>
        <p:spPr>
          <a:xfrm>
            <a:off x="6705600" y="2895600"/>
            <a:ext cx="1066800" cy="76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9" name="Line 12"/>
          <p:cNvSpPr/>
          <p:nvPr/>
        </p:nvSpPr>
        <p:spPr>
          <a:xfrm>
            <a:off x="3429000" y="37338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0" name="Text Box 17"/>
          <p:cNvSpPr txBox="1"/>
          <p:nvPr/>
        </p:nvSpPr>
        <p:spPr>
          <a:xfrm>
            <a:off x="304800" y="4495800"/>
            <a:ext cx="33528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H1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配置缺省路由：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0.0.0.0/0  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下一跳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20.1.1.10</a:t>
            </a:r>
            <a:endParaRPr lang="en-US" altLang="zh-CN" sz="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1" name="Text Box 21"/>
          <p:cNvSpPr txBox="1"/>
          <p:nvPr/>
        </p:nvSpPr>
        <p:spPr>
          <a:xfrm>
            <a:off x="457200" y="3962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20.1.1.1/24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2" name="Text Box 24"/>
          <p:cNvSpPr txBox="1"/>
          <p:nvPr/>
        </p:nvSpPr>
        <p:spPr>
          <a:xfrm>
            <a:off x="2819400" y="2819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30.1.1.20/24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3" name="Line 25"/>
          <p:cNvSpPr/>
          <p:nvPr/>
        </p:nvSpPr>
        <p:spPr>
          <a:xfrm>
            <a:off x="3886200" y="3200400"/>
            <a:ext cx="2286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21509" name="Object 29"/>
          <p:cNvGraphicFramePr/>
          <p:nvPr/>
        </p:nvGraphicFramePr>
        <p:xfrm>
          <a:off x="6096000" y="2667000"/>
          <a:ext cx="609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6" imgW="855345" imgH="517525" progId="Visio.Drawing.6">
                  <p:embed/>
                </p:oleObj>
              </mc:Choice>
              <mc:Fallback>
                <p:oleObj name="" r:id="rId6" imgW="855345" imgH="517525" progId="Visio.Drawing.6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667000"/>
                        <a:ext cx="6096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30"/>
          <p:cNvGraphicFramePr/>
          <p:nvPr/>
        </p:nvGraphicFramePr>
        <p:xfrm>
          <a:off x="2667000" y="35052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8" imgW="855345" imgH="517525" progId="Visio.Drawing.6">
                  <p:embed/>
                </p:oleObj>
              </mc:Choice>
              <mc:Fallback>
                <p:oleObj name="" r:id="rId8" imgW="855345" imgH="517525" progId="Visio.Drawing.6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35052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Text Box 31"/>
          <p:cNvSpPr txBox="1"/>
          <p:nvPr/>
        </p:nvSpPr>
        <p:spPr>
          <a:xfrm>
            <a:off x="7239000" y="3352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40.1.1.1/24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5" name="Line 33"/>
          <p:cNvSpPr/>
          <p:nvPr/>
        </p:nvSpPr>
        <p:spPr>
          <a:xfrm flipH="1" flipV="1">
            <a:off x="3429000" y="3810000"/>
            <a:ext cx="1524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Text Box 34"/>
          <p:cNvSpPr txBox="1"/>
          <p:nvPr/>
        </p:nvSpPr>
        <p:spPr>
          <a:xfrm>
            <a:off x="1371600" y="2514600"/>
            <a:ext cx="1600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接口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20.1.1.10/24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7" name="Line 35"/>
          <p:cNvSpPr/>
          <p:nvPr/>
        </p:nvSpPr>
        <p:spPr>
          <a:xfrm>
            <a:off x="2438400" y="3200400"/>
            <a:ext cx="2286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8" name="Text Box 36"/>
          <p:cNvSpPr txBox="1"/>
          <p:nvPr/>
        </p:nvSpPr>
        <p:spPr>
          <a:xfrm>
            <a:off x="3048000" y="4267200"/>
            <a:ext cx="1600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接口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30.1.1.10/24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9" name="Text Box 37"/>
          <p:cNvSpPr txBox="1"/>
          <p:nvPr/>
        </p:nvSpPr>
        <p:spPr>
          <a:xfrm>
            <a:off x="2667000" y="39624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0" name="Text Box 38"/>
          <p:cNvSpPr txBox="1"/>
          <p:nvPr/>
        </p:nvSpPr>
        <p:spPr>
          <a:xfrm>
            <a:off x="4343400" y="38862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1" name="Text Box 39"/>
          <p:cNvSpPr txBox="1"/>
          <p:nvPr/>
        </p:nvSpPr>
        <p:spPr>
          <a:xfrm>
            <a:off x="6172200" y="31242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2" name="Text Box 40"/>
          <p:cNvSpPr txBox="1"/>
          <p:nvPr/>
        </p:nvSpPr>
        <p:spPr>
          <a:xfrm>
            <a:off x="533400" y="34290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3" name="Text Box 41"/>
          <p:cNvSpPr txBox="1"/>
          <p:nvPr/>
        </p:nvSpPr>
        <p:spPr>
          <a:xfrm>
            <a:off x="8305800" y="28194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4" name="Text Box 42"/>
          <p:cNvSpPr txBox="1"/>
          <p:nvPr/>
        </p:nvSpPr>
        <p:spPr>
          <a:xfrm>
            <a:off x="2286000" y="5486400"/>
            <a:ext cx="5410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R1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得到路由：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40.1.1.0/24  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下一跳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30.1.1.20 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出口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e2</a:t>
            </a:r>
            <a:endParaRPr lang="en-US" altLang="zh-CN" sz="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35" name="Text Box 43"/>
          <p:cNvSpPr txBox="1"/>
          <p:nvPr/>
        </p:nvSpPr>
        <p:spPr>
          <a:xfrm>
            <a:off x="6172200" y="22860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40.1.1.40/24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1511" name="Object 44"/>
          <p:cNvGraphicFramePr/>
          <p:nvPr/>
        </p:nvGraphicFramePr>
        <p:xfrm>
          <a:off x="5181600" y="4495800"/>
          <a:ext cx="609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9" imgW="855345" imgH="517525" progId="Visio.Drawing.6">
                  <p:embed/>
                </p:oleObj>
              </mc:Choice>
              <mc:Fallback>
                <p:oleObj name="" r:id="rId9" imgW="855345" imgH="517525" progId="Visio.Drawing.6">
                  <p:embed/>
                  <p:pic>
                    <p:nvPicPr>
                      <p:cNvPr id="0" name="图片 318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4495800"/>
                        <a:ext cx="6096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6" name="Line 45"/>
          <p:cNvSpPr/>
          <p:nvPr/>
        </p:nvSpPr>
        <p:spPr>
          <a:xfrm>
            <a:off x="3276600" y="3962400"/>
            <a:ext cx="1905000" cy="762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7" name="Text Box 46"/>
          <p:cNvSpPr txBox="1"/>
          <p:nvPr/>
        </p:nvSpPr>
        <p:spPr>
          <a:xfrm>
            <a:off x="5334000" y="48768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529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530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路由协议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3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路由协议的功能是在路由器之间交换路由信息</a:t>
            </a:r>
            <a:endParaRPr lang="zh-CN" altLang="en-US" dirty="0"/>
          </a:p>
          <a:p>
            <a:pPr eaLnBrk="1" hangingPunct="1"/>
            <a:r>
              <a:rPr lang="zh-CN" altLang="en-US" dirty="0"/>
              <a:t>它使用特殊的协议报文，里面装有路由数据</a:t>
            </a:r>
            <a:endParaRPr lang="zh-CN" altLang="en-US" dirty="0"/>
          </a:p>
          <a:p>
            <a:pPr eaLnBrk="1" hangingPunct="1"/>
            <a:r>
              <a:rPr lang="zh-CN" altLang="en-US" dirty="0"/>
              <a:t>不是象</a:t>
            </a:r>
            <a:r>
              <a:rPr lang="en-US" altLang="zh-CN" dirty="0"/>
              <a:t>MAC</a:t>
            </a:r>
            <a:r>
              <a:rPr lang="zh-CN" altLang="en-US" dirty="0"/>
              <a:t>地址学习那样，从任何收到的包上反向学习。远方地址没有路由就不能通，也就没有包可以学。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253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253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三层转发的原理（二）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6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12192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链路层把收到的</a:t>
            </a:r>
            <a:r>
              <a:rPr lang="en-US" altLang="zh-CN" dirty="0"/>
              <a:t>IP</a:t>
            </a:r>
            <a:r>
              <a:rPr lang="zh-CN" altLang="en-US" dirty="0"/>
              <a:t>报文上交给</a:t>
            </a:r>
            <a:r>
              <a:rPr lang="en-US" altLang="zh-CN" dirty="0"/>
              <a:t>IP</a:t>
            </a:r>
            <a:r>
              <a:rPr lang="zh-CN" altLang="en-US" dirty="0"/>
              <a:t>层</a:t>
            </a:r>
            <a:endParaRPr lang="zh-CN" altLang="en-US" dirty="0"/>
          </a:p>
        </p:txBody>
      </p:sp>
      <p:graphicFrame>
        <p:nvGraphicFramePr>
          <p:cNvPr id="22530" name="Object 27"/>
          <p:cNvGraphicFramePr/>
          <p:nvPr/>
        </p:nvGraphicFramePr>
        <p:xfrm>
          <a:off x="838200" y="3581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3581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29"/>
          <p:cNvSpPr txBox="1"/>
          <p:nvPr/>
        </p:nvSpPr>
        <p:spPr>
          <a:xfrm>
            <a:off x="1447800" y="4648200"/>
            <a:ext cx="16764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M1, M2, IP…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8" name="Text Box 36"/>
          <p:cNvSpPr txBox="1"/>
          <p:nvPr/>
        </p:nvSpPr>
        <p:spPr>
          <a:xfrm>
            <a:off x="1600200" y="34290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9" name="Text Box 37"/>
          <p:cNvSpPr txBox="1"/>
          <p:nvPr/>
        </p:nvSpPr>
        <p:spPr>
          <a:xfrm>
            <a:off x="1600200" y="3886200"/>
            <a:ext cx="27432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0" name="Text Box 39"/>
          <p:cNvSpPr txBox="1"/>
          <p:nvPr/>
        </p:nvSpPr>
        <p:spPr>
          <a:xfrm>
            <a:off x="3429000" y="34290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1" name="AutoShape 43"/>
          <p:cNvSpPr/>
          <p:nvPr/>
        </p:nvSpPr>
        <p:spPr>
          <a:xfrm rot="-5366215">
            <a:off x="2933700" y="3467100"/>
            <a:ext cx="152400" cy="12954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2" name="AutoShape 44"/>
          <p:cNvSpPr/>
          <p:nvPr/>
        </p:nvSpPr>
        <p:spPr>
          <a:xfrm rot="-10795808">
            <a:off x="3503613" y="3198813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3" name="Text Box 47"/>
          <p:cNvSpPr txBox="1"/>
          <p:nvPr/>
        </p:nvSpPr>
        <p:spPr>
          <a:xfrm>
            <a:off x="1600200" y="29718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4" name="Text Box 48"/>
          <p:cNvSpPr txBox="1"/>
          <p:nvPr/>
        </p:nvSpPr>
        <p:spPr>
          <a:xfrm>
            <a:off x="3429000" y="29718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2531" name="Object 49"/>
          <p:cNvGraphicFramePr/>
          <p:nvPr/>
        </p:nvGraphicFramePr>
        <p:xfrm>
          <a:off x="4495800" y="37338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" r:id="rId3" imgW="855345" imgH="517525" progId="Visio.Drawing.6">
                  <p:embed/>
                </p:oleObj>
              </mc:Choice>
              <mc:Fallback>
                <p:oleObj name="" r:id="rId3" imgW="855345" imgH="517525" progId="Visio.Drawing.6">
                  <p:embed/>
                  <p:pic>
                    <p:nvPicPr>
                      <p:cNvPr id="0" name="图片 31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7338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Text Box 50"/>
          <p:cNvSpPr txBox="1"/>
          <p:nvPr/>
        </p:nvSpPr>
        <p:spPr>
          <a:xfrm>
            <a:off x="3124200" y="4648200"/>
            <a:ext cx="22860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IP1, IP2, ICMP…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6" name="Text Box 51"/>
          <p:cNvSpPr txBox="1"/>
          <p:nvPr/>
        </p:nvSpPr>
        <p:spPr>
          <a:xfrm>
            <a:off x="5410200" y="4648200"/>
            <a:ext cx="22860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7" name="AutoShape 52"/>
          <p:cNvSpPr/>
          <p:nvPr/>
        </p:nvSpPr>
        <p:spPr>
          <a:xfrm rot="5400000">
            <a:off x="2133600" y="4343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8" name="Text Box 53"/>
          <p:cNvSpPr txBox="1"/>
          <p:nvPr/>
        </p:nvSpPr>
        <p:spPr>
          <a:xfrm>
            <a:off x="1600200" y="5334000"/>
            <a:ext cx="16002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以太网头，从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发送到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49" name="Text Box 54"/>
          <p:cNvSpPr txBox="1"/>
          <p:nvPr/>
        </p:nvSpPr>
        <p:spPr>
          <a:xfrm>
            <a:off x="3429000" y="54102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头，从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IP1(20.1.1.1)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发送到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IP2(40.1.1.1)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0" name="AutoShape 55"/>
          <p:cNvSpPr/>
          <p:nvPr/>
        </p:nvSpPr>
        <p:spPr>
          <a:xfrm rot="5400000">
            <a:off x="4076700" y="40767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1" name="Text Box 56"/>
          <p:cNvSpPr txBox="1"/>
          <p:nvPr/>
        </p:nvSpPr>
        <p:spPr>
          <a:xfrm>
            <a:off x="914400" y="4114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2" name="Text Box 57"/>
          <p:cNvSpPr txBox="1"/>
          <p:nvPr/>
        </p:nvSpPr>
        <p:spPr>
          <a:xfrm>
            <a:off x="228600" y="2362200"/>
            <a:ext cx="12954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IP=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20.1.1.1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MAC=M1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3" name="Text Box 58"/>
          <p:cNvSpPr txBox="1"/>
          <p:nvPr/>
        </p:nvSpPr>
        <p:spPr>
          <a:xfrm>
            <a:off x="4495800" y="2362200"/>
            <a:ext cx="12954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IP=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20.1.1.10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MAC=M2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4" name="Text Box 59"/>
          <p:cNvSpPr txBox="1"/>
          <p:nvPr/>
        </p:nvSpPr>
        <p:spPr>
          <a:xfrm>
            <a:off x="4648200" y="41910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5" name="Text Box 60"/>
          <p:cNvSpPr txBox="1"/>
          <p:nvPr/>
        </p:nvSpPr>
        <p:spPr>
          <a:xfrm>
            <a:off x="6019800" y="3505200"/>
            <a:ext cx="838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ETH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6" name="Text Box 61"/>
          <p:cNvSpPr txBox="1"/>
          <p:nvPr/>
        </p:nvSpPr>
        <p:spPr>
          <a:xfrm>
            <a:off x="6858000" y="3505200"/>
            <a:ext cx="838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7" name="Text Box 62"/>
          <p:cNvSpPr txBox="1"/>
          <p:nvPr/>
        </p:nvSpPr>
        <p:spPr>
          <a:xfrm>
            <a:off x="7696200" y="3505200"/>
            <a:ext cx="10668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8" name="Text Box 64"/>
          <p:cNvSpPr txBox="1"/>
          <p:nvPr/>
        </p:nvSpPr>
        <p:spPr>
          <a:xfrm>
            <a:off x="6019800" y="3048000"/>
            <a:ext cx="838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9" name="Text Box 65"/>
          <p:cNvSpPr txBox="1"/>
          <p:nvPr/>
        </p:nvSpPr>
        <p:spPr>
          <a:xfrm>
            <a:off x="6858000" y="3048000"/>
            <a:ext cx="10668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0" name="AutoShape 66"/>
          <p:cNvSpPr/>
          <p:nvPr/>
        </p:nvSpPr>
        <p:spPr>
          <a:xfrm rot="-10795808">
            <a:off x="8839200" y="31242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174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174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链路层地址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在以太网使用的地址是</a:t>
            </a:r>
            <a:r>
              <a:rPr lang="en-US" altLang="zh-CN" dirty="0"/>
              <a:t>MAC</a:t>
            </a:r>
            <a:r>
              <a:rPr lang="zh-CN" altLang="en-US" dirty="0"/>
              <a:t>地址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6</a:t>
            </a:r>
            <a:r>
              <a:rPr lang="zh-CN" altLang="en-US" dirty="0"/>
              <a:t>字节数字，如  </a:t>
            </a:r>
            <a:r>
              <a:rPr lang="en-US" altLang="zh-CN" dirty="0"/>
              <a:t>00-50-FC-1F-C0-3A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特殊地址 ：</a:t>
            </a:r>
            <a:r>
              <a:rPr lang="en-US" altLang="zh-CN" dirty="0"/>
              <a:t>FF-FF-FF-FF-FF-FF</a:t>
            </a:r>
            <a:r>
              <a:rPr lang="zh-CN" altLang="en-US" dirty="0"/>
              <a:t>广播地址</a:t>
            </a:r>
            <a:endParaRPr lang="zh-CN" altLang="en-US" dirty="0"/>
          </a:p>
          <a:p>
            <a:pPr eaLnBrk="1" hangingPunct="1"/>
            <a:r>
              <a:rPr lang="en-US" altLang="zh-CN" dirty="0"/>
              <a:t>MAC</a:t>
            </a:r>
            <a:r>
              <a:rPr lang="zh-CN" altLang="en-US" dirty="0"/>
              <a:t>地址没有层次关系，所有的</a:t>
            </a:r>
            <a:r>
              <a:rPr lang="en-US" altLang="zh-CN" dirty="0"/>
              <a:t>MAC</a:t>
            </a:r>
            <a:r>
              <a:rPr lang="zh-CN" altLang="en-US" dirty="0"/>
              <a:t>地址只有数值的不同，没有网络上的包含关系</a:t>
            </a:r>
            <a:endParaRPr lang="zh-CN" altLang="en-US" dirty="0"/>
          </a:p>
          <a:p>
            <a:pPr eaLnBrk="1" hangingPunct="1"/>
            <a:r>
              <a:rPr lang="zh-CN" altLang="en-US" dirty="0"/>
              <a:t>一个</a:t>
            </a:r>
            <a:r>
              <a:rPr lang="en-US" altLang="zh-CN" dirty="0"/>
              <a:t>MAC</a:t>
            </a:r>
            <a:r>
              <a:rPr lang="zh-CN" altLang="en-US" dirty="0"/>
              <a:t>地址唯一代表网络上的一个点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632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632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三层转发的原理（三）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326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12192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 dirty="0"/>
              <a:t>IP</a:t>
            </a:r>
            <a:r>
              <a:rPr lang="zh-CN" altLang="en-US" dirty="0"/>
              <a:t>层按路由做转发</a:t>
            </a:r>
            <a:endParaRPr lang="zh-CN" altLang="en-US" dirty="0"/>
          </a:p>
        </p:txBody>
      </p:sp>
      <p:sp>
        <p:nvSpPr>
          <p:cNvPr id="56327" name="AutoShape 30"/>
          <p:cNvSpPr/>
          <p:nvPr/>
        </p:nvSpPr>
        <p:spPr>
          <a:xfrm rot="-1852236">
            <a:off x="1219200" y="30480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8" name="Text Box 31"/>
          <p:cNvSpPr txBox="1"/>
          <p:nvPr/>
        </p:nvSpPr>
        <p:spPr>
          <a:xfrm>
            <a:off x="304800" y="25908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目的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IP=40.1.1.1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9" name="AutoShape 32"/>
          <p:cNvSpPr/>
          <p:nvPr/>
        </p:nvSpPr>
        <p:spPr>
          <a:xfrm>
            <a:off x="1447800" y="3886200"/>
            <a:ext cx="1600200" cy="9906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0" name="Text Box 33"/>
          <p:cNvSpPr txBox="1"/>
          <p:nvPr/>
        </p:nvSpPr>
        <p:spPr>
          <a:xfrm>
            <a:off x="1828800" y="43434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转发表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1" name="AutoShape 34"/>
          <p:cNvSpPr/>
          <p:nvPr/>
        </p:nvSpPr>
        <p:spPr>
          <a:xfrm rot="-8612692">
            <a:off x="2971800" y="30480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2" name="Text Box 35"/>
          <p:cNvSpPr txBox="1"/>
          <p:nvPr/>
        </p:nvSpPr>
        <p:spPr>
          <a:xfrm>
            <a:off x="2667000" y="2362200"/>
            <a:ext cx="3048000" cy="1068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得到路由： 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40.1.1.0/24  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下一跳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30.1.1.20 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出口</a:t>
            </a: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e2</a:t>
            </a:r>
            <a:endParaRPr lang="en-US" altLang="zh-CN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3" name="Text Box 36"/>
          <p:cNvSpPr txBox="1"/>
          <p:nvPr/>
        </p:nvSpPr>
        <p:spPr>
          <a:xfrm>
            <a:off x="3200400" y="4038600"/>
            <a:ext cx="34290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路由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40.0.0.0/8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路由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40.1.1.0/24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路由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40.1.2.0/24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34" name="Line 37"/>
          <p:cNvSpPr/>
          <p:nvPr/>
        </p:nvSpPr>
        <p:spPr>
          <a:xfrm>
            <a:off x="5562600" y="4114800"/>
            <a:ext cx="228600" cy="228600"/>
          </a:xfrm>
          <a:prstGeom prst="line">
            <a:avLst/>
          </a:prstGeom>
          <a:ln w="76200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5" name="Line 38"/>
          <p:cNvSpPr/>
          <p:nvPr/>
        </p:nvSpPr>
        <p:spPr>
          <a:xfrm flipH="1">
            <a:off x="5562600" y="4114800"/>
            <a:ext cx="228600" cy="228600"/>
          </a:xfrm>
          <a:prstGeom prst="line">
            <a:avLst/>
          </a:prstGeom>
          <a:ln w="76200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6" name="Line 39"/>
          <p:cNvSpPr/>
          <p:nvPr/>
        </p:nvSpPr>
        <p:spPr>
          <a:xfrm>
            <a:off x="5562600" y="4648200"/>
            <a:ext cx="76200" cy="152400"/>
          </a:xfrm>
          <a:prstGeom prst="line">
            <a:avLst/>
          </a:prstGeom>
          <a:ln w="76200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7" name="Line 40"/>
          <p:cNvSpPr/>
          <p:nvPr/>
        </p:nvSpPr>
        <p:spPr>
          <a:xfrm flipV="1">
            <a:off x="5638800" y="4495800"/>
            <a:ext cx="228600" cy="304800"/>
          </a:xfrm>
          <a:prstGeom prst="line">
            <a:avLst/>
          </a:prstGeom>
          <a:ln w="76200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8" name="Line 41"/>
          <p:cNvSpPr/>
          <p:nvPr/>
        </p:nvSpPr>
        <p:spPr>
          <a:xfrm>
            <a:off x="5562600" y="4953000"/>
            <a:ext cx="228600" cy="228600"/>
          </a:xfrm>
          <a:prstGeom prst="line">
            <a:avLst/>
          </a:prstGeom>
          <a:ln w="76200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9" name="Line 42"/>
          <p:cNvSpPr/>
          <p:nvPr/>
        </p:nvSpPr>
        <p:spPr>
          <a:xfrm flipH="1">
            <a:off x="5562600" y="4953000"/>
            <a:ext cx="228600" cy="228600"/>
          </a:xfrm>
          <a:prstGeom prst="line">
            <a:avLst/>
          </a:prstGeom>
          <a:ln w="76200" cap="flat" cmpd="sng">
            <a:solidFill>
              <a:srgbClr val="FC6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40" name="AutoShape 43"/>
          <p:cNvSpPr/>
          <p:nvPr/>
        </p:nvSpPr>
        <p:spPr>
          <a:xfrm>
            <a:off x="6400800" y="3581400"/>
            <a:ext cx="2438400" cy="1143000"/>
          </a:xfrm>
          <a:prstGeom prst="cloudCallout">
            <a:avLst>
              <a:gd name="adj1" fmla="val -6640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路由表的“最佳匹配”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41" name="AutoShape 44"/>
          <p:cNvSpPr/>
          <p:nvPr/>
        </p:nvSpPr>
        <p:spPr>
          <a:xfrm rot="-5280052">
            <a:off x="5905500" y="23241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42" name="Text Box 45"/>
          <p:cNvSpPr txBox="1"/>
          <p:nvPr/>
        </p:nvSpPr>
        <p:spPr>
          <a:xfrm>
            <a:off x="6400800" y="2286000"/>
            <a:ext cx="2590800" cy="1068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把报文交以太网接口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向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30.1.1.20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发送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355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355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三层转发的原理（四）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60" name="Rectangle 3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12192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链路层把帧发送到邻居</a:t>
            </a:r>
            <a:endParaRPr lang="zh-CN" altLang="en-US" dirty="0"/>
          </a:p>
        </p:txBody>
      </p:sp>
      <p:sp>
        <p:nvSpPr>
          <p:cNvPr id="23561" name="Text Box 5"/>
          <p:cNvSpPr txBox="1"/>
          <p:nvPr/>
        </p:nvSpPr>
        <p:spPr>
          <a:xfrm>
            <a:off x="1447800" y="4648200"/>
            <a:ext cx="16764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M2, M3, IP…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2" name="Text Box 6"/>
          <p:cNvSpPr txBox="1"/>
          <p:nvPr/>
        </p:nvSpPr>
        <p:spPr>
          <a:xfrm>
            <a:off x="1600200" y="34290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3" name="Text Box 7"/>
          <p:cNvSpPr txBox="1"/>
          <p:nvPr/>
        </p:nvSpPr>
        <p:spPr>
          <a:xfrm>
            <a:off x="1600200" y="3886200"/>
            <a:ext cx="27432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4" name="Text Box 8"/>
          <p:cNvSpPr txBox="1"/>
          <p:nvPr/>
        </p:nvSpPr>
        <p:spPr>
          <a:xfrm>
            <a:off x="3429000" y="34290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5" name="AutoShape 9"/>
          <p:cNvSpPr/>
          <p:nvPr/>
        </p:nvSpPr>
        <p:spPr>
          <a:xfrm>
            <a:off x="2286000" y="3124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6" name="Text Box 12"/>
          <p:cNvSpPr txBox="1"/>
          <p:nvPr/>
        </p:nvSpPr>
        <p:spPr>
          <a:xfrm>
            <a:off x="1600200" y="29718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3554" name="Object 14"/>
          <p:cNvGraphicFramePr/>
          <p:nvPr/>
        </p:nvGraphicFramePr>
        <p:xfrm>
          <a:off x="762000" y="37338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" r:id="rId1" imgW="855345" imgH="517525" progId="Visio.Drawing.6">
                  <p:embed/>
                </p:oleObj>
              </mc:Choice>
              <mc:Fallback>
                <p:oleObj name="" r:id="rId1" imgW="855345" imgH="517525" progId="Visio.Drawing.6">
                  <p:embed/>
                  <p:pic>
                    <p:nvPicPr>
                      <p:cNvPr id="0" name="图片 31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" y="37338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Text Box 15"/>
          <p:cNvSpPr txBox="1"/>
          <p:nvPr/>
        </p:nvSpPr>
        <p:spPr>
          <a:xfrm>
            <a:off x="3124200" y="4648200"/>
            <a:ext cx="22860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IP1, IP2, ICMP…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8" name="Text Box 16"/>
          <p:cNvSpPr txBox="1"/>
          <p:nvPr/>
        </p:nvSpPr>
        <p:spPr>
          <a:xfrm>
            <a:off x="5410200" y="4648200"/>
            <a:ext cx="22860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9" name="AutoShape 17"/>
          <p:cNvSpPr/>
          <p:nvPr/>
        </p:nvSpPr>
        <p:spPr>
          <a:xfrm rot="5400000">
            <a:off x="2133600" y="4343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0" name="Text Box 18"/>
          <p:cNvSpPr txBox="1"/>
          <p:nvPr/>
        </p:nvSpPr>
        <p:spPr>
          <a:xfrm>
            <a:off x="1600200" y="5334000"/>
            <a:ext cx="16002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以太网头，从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发送到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1" name="Text Box 19"/>
          <p:cNvSpPr txBox="1"/>
          <p:nvPr/>
        </p:nvSpPr>
        <p:spPr>
          <a:xfrm>
            <a:off x="3429000" y="54102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头，从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IP1(20.1.1.1)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发送到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IP2(40.1.1.1)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2" name="AutoShape 20"/>
          <p:cNvSpPr/>
          <p:nvPr/>
        </p:nvSpPr>
        <p:spPr>
          <a:xfrm rot="5400000">
            <a:off x="4076700" y="40767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3" name="Text Box 21"/>
          <p:cNvSpPr txBox="1"/>
          <p:nvPr/>
        </p:nvSpPr>
        <p:spPr>
          <a:xfrm>
            <a:off x="4572000" y="41910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4" name="Text Box 22"/>
          <p:cNvSpPr txBox="1"/>
          <p:nvPr/>
        </p:nvSpPr>
        <p:spPr>
          <a:xfrm>
            <a:off x="4419600" y="2438400"/>
            <a:ext cx="12954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IP=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30.1.1.20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MAC=M3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5" name="Text Box 23"/>
          <p:cNvSpPr txBox="1"/>
          <p:nvPr/>
        </p:nvSpPr>
        <p:spPr>
          <a:xfrm>
            <a:off x="304800" y="2438400"/>
            <a:ext cx="12954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IP=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30.1.1.10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MAC=M2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6" name="Text Box 24"/>
          <p:cNvSpPr txBox="1"/>
          <p:nvPr/>
        </p:nvSpPr>
        <p:spPr>
          <a:xfrm>
            <a:off x="914400" y="4114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7" name="Text Box 25"/>
          <p:cNvSpPr txBox="1"/>
          <p:nvPr/>
        </p:nvSpPr>
        <p:spPr>
          <a:xfrm>
            <a:off x="6019800" y="3505200"/>
            <a:ext cx="838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ETH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8" name="Text Box 26"/>
          <p:cNvSpPr txBox="1"/>
          <p:nvPr/>
        </p:nvSpPr>
        <p:spPr>
          <a:xfrm>
            <a:off x="6858000" y="3505200"/>
            <a:ext cx="838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79" name="Text Box 27"/>
          <p:cNvSpPr txBox="1"/>
          <p:nvPr/>
        </p:nvSpPr>
        <p:spPr>
          <a:xfrm>
            <a:off x="7696200" y="3505200"/>
            <a:ext cx="10668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0" name="Text Box 28"/>
          <p:cNvSpPr txBox="1"/>
          <p:nvPr/>
        </p:nvSpPr>
        <p:spPr>
          <a:xfrm>
            <a:off x="6019800" y="3048000"/>
            <a:ext cx="8382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1" name="Text Box 29"/>
          <p:cNvSpPr txBox="1"/>
          <p:nvPr/>
        </p:nvSpPr>
        <p:spPr>
          <a:xfrm>
            <a:off x="6858000" y="3048000"/>
            <a:ext cx="1066800" cy="376238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DATA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3555" name="Object 31"/>
          <p:cNvGraphicFramePr/>
          <p:nvPr/>
        </p:nvGraphicFramePr>
        <p:xfrm>
          <a:off x="4495800" y="38100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" r:id="rId3" imgW="855345" imgH="517525" progId="Visio.Drawing.6">
                  <p:embed/>
                </p:oleObj>
              </mc:Choice>
              <mc:Fallback>
                <p:oleObj name="" r:id="rId3" imgW="855345" imgH="517525" progId="Visio.Drawing.6">
                  <p:embed/>
                  <p:pic>
                    <p:nvPicPr>
                      <p:cNvPr id="0" name="图片 31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95800" y="38100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AutoShape 33"/>
          <p:cNvSpPr/>
          <p:nvPr/>
        </p:nvSpPr>
        <p:spPr>
          <a:xfrm>
            <a:off x="1752600" y="2667000"/>
            <a:ext cx="685800" cy="381000"/>
          </a:xfrm>
          <a:prstGeom prst="curvedDown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3" name="AutoShape 34"/>
          <p:cNvSpPr/>
          <p:nvPr/>
        </p:nvSpPr>
        <p:spPr>
          <a:xfrm>
            <a:off x="8839200" y="31242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4" name="Text Box 35"/>
          <p:cNvSpPr txBox="1"/>
          <p:nvPr/>
        </p:nvSpPr>
        <p:spPr>
          <a:xfrm>
            <a:off x="3429000" y="29718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5" name="Text Box 37"/>
          <p:cNvSpPr txBox="1"/>
          <p:nvPr/>
        </p:nvSpPr>
        <p:spPr>
          <a:xfrm>
            <a:off x="7620000" y="5257800"/>
            <a:ext cx="1295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MAC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地址变了，而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地址都没有变！！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6" name="AutoShape 38"/>
          <p:cNvSpPr/>
          <p:nvPr/>
        </p:nvSpPr>
        <p:spPr>
          <a:xfrm rot="-5366215">
            <a:off x="2933700" y="3467100"/>
            <a:ext cx="152400" cy="1295400"/>
          </a:xfrm>
          <a:prstGeom prst="downArrow">
            <a:avLst>
              <a:gd name="adj1" fmla="val 50000"/>
              <a:gd name="adj2" fmla="val 212500"/>
            </a:avLst>
          </a:prstGeom>
          <a:solidFill>
            <a:srgbClr val="FC6804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3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4584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4585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三层转发的原理（五）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8" name="Object 4"/>
          <p:cNvGraphicFramePr/>
          <p:nvPr/>
        </p:nvGraphicFramePr>
        <p:xfrm>
          <a:off x="1219200" y="2743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1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5"/>
          <p:cNvGraphicFramePr/>
          <p:nvPr/>
        </p:nvGraphicFramePr>
        <p:xfrm>
          <a:off x="7620000" y="2133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1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0" y="2133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/>
          <p:nvPr/>
        </p:nvGraphicFramePr>
        <p:xfrm>
          <a:off x="4114800" y="1752600"/>
          <a:ext cx="20574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" r:id="rId4" imgW="1730375" imgH="1260475" progId="Visio.Drawing.6">
                  <p:embed/>
                </p:oleObj>
              </mc:Choice>
              <mc:Fallback>
                <p:oleObj name="" r:id="rId4" imgW="1730375" imgH="1260475" progId="Visio.Drawing.6">
                  <p:embed/>
                  <p:pic>
                    <p:nvPicPr>
                      <p:cNvPr id="0" name="图片 31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752600"/>
                        <a:ext cx="2057400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Line 7"/>
          <p:cNvSpPr/>
          <p:nvPr/>
        </p:nvSpPr>
        <p:spPr>
          <a:xfrm>
            <a:off x="1828800" y="31242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8" name="Line 8"/>
          <p:cNvSpPr/>
          <p:nvPr/>
        </p:nvSpPr>
        <p:spPr>
          <a:xfrm>
            <a:off x="6629400" y="2286000"/>
            <a:ext cx="1066800" cy="76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9" name="Line 9"/>
          <p:cNvSpPr/>
          <p:nvPr/>
        </p:nvSpPr>
        <p:spPr>
          <a:xfrm>
            <a:off x="3352800" y="3124200"/>
            <a:ext cx="762000" cy="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0" name="Text Box 11"/>
          <p:cNvSpPr txBox="1"/>
          <p:nvPr/>
        </p:nvSpPr>
        <p:spPr>
          <a:xfrm>
            <a:off x="381000" y="3352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20.1.1.1/24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1" name="Text Box 12"/>
          <p:cNvSpPr txBox="1"/>
          <p:nvPr/>
        </p:nvSpPr>
        <p:spPr>
          <a:xfrm>
            <a:off x="2743200" y="2209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30.1.1.20/24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2" name="Line 13"/>
          <p:cNvSpPr/>
          <p:nvPr/>
        </p:nvSpPr>
        <p:spPr>
          <a:xfrm>
            <a:off x="3810000" y="2590800"/>
            <a:ext cx="2286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24581" name="Object 14"/>
          <p:cNvGraphicFramePr/>
          <p:nvPr/>
        </p:nvGraphicFramePr>
        <p:xfrm>
          <a:off x="6019800" y="2057400"/>
          <a:ext cx="609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" r:id="rId6" imgW="855345" imgH="517525" progId="Visio.Drawing.6">
                  <p:embed/>
                </p:oleObj>
              </mc:Choice>
              <mc:Fallback>
                <p:oleObj name="" r:id="rId6" imgW="855345" imgH="517525" progId="Visio.Drawing.6">
                  <p:embed/>
                  <p:pic>
                    <p:nvPicPr>
                      <p:cNvPr id="0" name="图片 31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2057400"/>
                        <a:ext cx="6096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5"/>
          <p:cNvGraphicFramePr/>
          <p:nvPr/>
        </p:nvGraphicFramePr>
        <p:xfrm>
          <a:off x="2590800" y="28956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" r:id="rId8" imgW="855345" imgH="517525" progId="Visio.Drawing.6">
                  <p:embed/>
                </p:oleObj>
              </mc:Choice>
              <mc:Fallback>
                <p:oleObj name="" r:id="rId8" imgW="855345" imgH="517525" progId="Visio.Drawing.6">
                  <p:embed/>
                  <p:pic>
                    <p:nvPicPr>
                      <p:cNvPr id="0" name="图片 319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28956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Text Box 16"/>
          <p:cNvSpPr txBox="1"/>
          <p:nvPr/>
        </p:nvSpPr>
        <p:spPr>
          <a:xfrm>
            <a:off x="7162800" y="27432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40.1.1.1/24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4" name="Line 17"/>
          <p:cNvSpPr/>
          <p:nvPr/>
        </p:nvSpPr>
        <p:spPr>
          <a:xfrm flipH="1" flipV="1">
            <a:off x="3276600" y="3200400"/>
            <a:ext cx="228600" cy="3810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5" name="Text Box 18"/>
          <p:cNvSpPr txBox="1"/>
          <p:nvPr/>
        </p:nvSpPr>
        <p:spPr>
          <a:xfrm>
            <a:off x="1295400" y="1905000"/>
            <a:ext cx="1600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接口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20.1.1.10/24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6" name="Line 19"/>
          <p:cNvSpPr/>
          <p:nvPr/>
        </p:nvSpPr>
        <p:spPr>
          <a:xfrm>
            <a:off x="2362200" y="2590800"/>
            <a:ext cx="228600" cy="457200"/>
          </a:xfrm>
          <a:prstGeom prst="line">
            <a:avLst/>
          </a:prstGeom>
          <a:ln w="9525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7" name="Text Box 20"/>
          <p:cNvSpPr txBox="1"/>
          <p:nvPr/>
        </p:nvSpPr>
        <p:spPr>
          <a:xfrm>
            <a:off x="2971800" y="3657600"/>
            <a:ext cx="1600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接口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e2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30.1.1.10/24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8" name="Text Box 21"/>
          <p:cNvSpPr txBox="1"/>
          <p:nvPr/>
        </p:nvSpPr>
        <p:spPr>
          <a:xfrm>
            <a:off x="2590800" y="33528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9" name="Text Box 22"/>
          <p:cNvSpPr txBox="1"/>
          <p:nvPr/>
        </p:nvSpPr>
        <p:spPr>
          <a:xfrm>
            <a:off x="4114800" y="33528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0" name="Text Box 23"/>
          <p:cNvSpPr txBox="1"/>
          <p:nvPr/>
        </p:nvSpPr>
        <p:spPr>
          <a:xfrm>
            <a:off x="6096000" y="25146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1" name="Text Box 24"/>
          <p:cNvSpPr txBox="1"/>
          <p:nvPr/>
        </p:nvSpPr>
        <p:spPr>
          <a:xfrm>
            <a:off x="457200" y="28194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2" name="Text Box 25"/>
          <p:cNvSpPr txBox="1"/>
          <p:nvPr/>
        </p:nvSpPr>
        <p:spPr>
          <a:xfrm>
            <a:off x="8229600" y="22098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H2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3" name="Text Box 27"/>
          <p:cNvSpPr txBox="1"/>
          <p:nvPr/>
        </p:nvSpPr>
        <p:spPr>
          <a:xfrm>
            <a:off x="6096000" y="16764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40.1.1.40/24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4" name="Line 29"/>
          <p:cNvSpPr/>
          <p:nvPr/>
        </p:nvSpPr>
        <p:spPr>
          <a:xfrm>
            <a:off x="1295400" y="5105400"/>
            <a:ext cx="6400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05" name="Text Box 30"/>
          <p:cNvSpPr txBox="1"/>
          <p:nvPr/>
        </p:nvSpPr>
        <p:spPr>
          <a:xfrm>
            <a:off x="1295400" y="4648200"/>
            <a:ext cx="6400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源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和目的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都一直不变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6" name="Line 31"/>
          <p:cNvSpPr/>
          <p:nvPr/>
        </p:nvSpPr>
        <p:spPr>
          <a:xfrm>
            <a:off x="1295400" y="5715000"/>
            <a:ext cx="1371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07" name="Text Box 32"/>
          <p:cNvSpPr txBox="1"/>
          <p:nvPr/>
        </p:nvSpPr>
        <p:spPr>
          <a:xfrm>
            <a:off x="1295400" y="5257800"/>
            <a:ext cx="6400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源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MAC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和目的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MAC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在每个网段间都要改变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8" name="Text Box 33"/>
          <p:cNvSpPr txBox="1"/>
          <p:nvPr/>
        </p:nvSpPr>
        <p:spPr>
          <a:xfrm>
            <a:off x="1295400" y="5867400"/>
            <a:ext cx="6400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M1-&gt;M2        M2-&gt;M3             M3-&gt;M4            M4-&gt;M5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609" name="Line 34"/>
          <p:cNvSpPr/>
          <p:nvPr/>
        </p:nvSpPr>
        <p:spPr>
          <a:xfrm>
            <a:off x="2971800" y="5715000"/>
            <a:ext cx="1371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10" name="Line 35"/>
          <p:cNvSpPr/>
          <p:nvPr/>
        </p:nvSpPr>
        <p:spPr>
          <a:xfrm>
            <a:off x="4648200" y="5715000"/>
            <a:ext cx="1371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11" name="Line 36"/>
          <p:cNvSpPr/>
          <p:nvPr/>
        </p:nvSpPr>
        <p:spPr>
          <a:xfrm>
            <a:off x="6324600" y="5715000"/>
            <a:ext cx="1371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734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734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三层转发过程总结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3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链路层收到一个以太网帧</a:t>
            </a:r>
            <a:endParaRPr lang="zh-CN" altLang="en-US" dirty="0"/>
          </a:p>
          <a:p>
            <a:pPr eaLnBrk="1" hangingPunct="1"/>
            <a:r>
              <a:rPr lang="zh-CN" altLang="en-US" dirty="0"/>
              <a:t>检查校验和等参数是否合法</a:t>
            </a:r>
            <a:endParaRPr lang="zh-CN" altLang="en-US" dirty="0"/>
          </a:p>
          <a:p>
            <a:pPr eaLnBrk="1" hangingPunct="1"/>
            <a:r>
              <a:rPr lang="zh-CN" altLang="en-US" dirty="0"/>
              <a:t>如果目的</a:t>
            </a:r>
            <a:r>
              <a:rPr lang="en-US" altLang="zh-CN" dirty="0"/>
              <a:t>MAC</a:t>
            </a:r>
            <a:r>
              <a:rPr lang="zh-CN" altLang="en-US" dirty="0"/>
              <a:t>地址不是我的，也不是组播和广播</a:t>
            </a:r>
            <a:r>
              <a:rPr lang="en-US" altLang="zh-CN" dirty="0"/>
              <a:t>MAC</a:t>
            </a:r>
            <a:r>
              <a:rPr lang="zh-CN" altLang="en-US" dirty="0"/>
              <a:t>，就忽略（假如不支持二层转发）</a:t>
            </a:r>
            <a:endParaRPr lang="zh-CN" altLang="en-US" dirty="0"/>
          </a:p>
          <a:p>
            <a:pPr eaLnBrk="1" hangingPunct="1"/>
            <a:r>
              <a:rPr lang="zh-CN" altLang="en-US" dirty="0"/>
              <a:t>删除帧头，把数据部分按帧头里的协议类型交上层协议处理（如</a:t>
            </a:r>
            <a:r>
              <a:rPr lang="en-US" altLang="zh-CN" dirty="0"/>
              <a:t>IP</a:t>
            </a:r>
            <a:r>
              <a:rPr lang="zh-CN" altLang="en-US" dirty="0"/>
              <a:t>）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837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837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三层转发过程总结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3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en-US" altLang="zh-CN" dirty="0"/>
              <a:t>IP</a:t>
            </a:r>
            <a:r>
              <a:rPr lang="zh-CN" altLang="en-US" dirty="0"/>
              <a:t>层收到</a:t>
            </a:r>
            <a:r>
              <a:rPr lang="en-US" altLang="zh-CN" dirty="0"/>
              <a:t>IP</a:t>
            </a:r>
            <a:r>
              <a:rPr lang="zh-CN" altLang="en-US" dirty="0"/>
              <a:t>包（就是以太网帧的数据）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检查校验和等参数是否合法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如果</a:t>
            </a:r>
            <a:r>
              <a:rPr lang="en-US" altLang="zh-CN" dirty="0"/>
              <a:t>IP</a:t>
            </a:r>
            <a:r>
              <a:rPr lang="zh-CN" altLang="en-US" dirty="0"/>
              <a:t>地址是接口</a:t>
            </a:r>
            <a:r>
              <a:rPr lang="en-US" altLang="zh-CN" dirty="0"/>
              <a:t>IP</a:t>
            </a:r>
            <a:r>
              <a:rPr lang="zh-CN" altLang="en-US" dirty="0"/>
              <a:t>地址之一，说明是本地报文，按</a:t>
            </a:r>
            <a:r>
              <a:rPr lang="en-US" altLang="zh-CN" dirty="0"/>
              <a:t>IP</a:t>
            </a:r>
            <a:r>
              <a:rPr lang="zh-CN" altLang="en-US" dirty="0"/>
              <a:t>头里的协议类型交上层协议处理（如</a:t>
            </a:r>
            <a:r>
              <a:rPr lang="en-US" altLang="zh-CN" dirty="0"/>
              <a:t>TCP</a:t>
            </a:r>
            <a:r>
              <a:rPr lang="zh-CN" altLang="en-US" dirty="0"/>
              <a:t>）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否则，用目的</a:t>
            </a:r>
            <a:r>
              <a:rPr lang="en-US" altLang="zh-CN" dirty="0"/>
              <a:t>IP</a:t>
            </a:r>
            <a:r>
              <a:rPr lang="zh-CN" altLang="en-US" dirty="0"/>
              <a:t>地址查转发表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有路由则交“出接口”对应的链路协议发出，没有路由则丢弃</a:t>
            </a:r>
            <a:endParaRPr lang="zh-CN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939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5939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三层转发过程总结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2800" dirty="0"/>
              <a:t>链路协议</a:t>
            </a:r>
            <a:r>
              <a:rPr lang="en-US" altLang="zh-CN" sz="2800" dirty="0"/>
              <a:t>(</a:t>
            </a:r>
            <a:r>
              <a:rPr lang="zh-CN" altLang="en-US" sz="2800" dirty="0"/>
              <a:t>以太网</a:t>
            </a:r>
            <a:r>
              <a:rPr lang="en-US" altLang="zh-CN" sz="2800" dirty="0"/>
              <a:t>)</a:t>
            </a:r>
            <a:r>
              <a:rPr lang="zh-CN" altLang="en-US" sz="2800" dirty="0"/>
              <a:t>得到这个要发出的</a:t>
            </a:r>
            <a:r>
              <a:rPr lang="en-US" altLang="zh-CN" sz="2800" dirty="0"/>
              <a:t>IP</a:t>
            </a:r>
            <a:r>
              <a:rPr lang="zh-CN" altLang="en-US" sz="2800" dirty="0"/>
              <a:t>包，以及出接口和下一跳</a:t>
            </a:r>
            <a:r>
              <a:rPr lang="en-US" altLang="zh-CN" sz="2800" dirty="0"/>
              <a:t>IP</a:t>
            </a:r>
            <a:r>
              <a:rPr lang="zh-CN" altLang="en-US" sz="2800" dirty="0"/>
              <a:t>地址信息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在</a:t>
            </a:r>
            <a:r>
              <a:rPr lang="en-US" altLang="zh-CN" sz="2800" dirty="0"/>
              <a:t>IP</a:t>
            </a:r>
            <a:r>
              <a:rPr lang="zh-CN" altLang="en-US" sz="2800" dirty="0"/>
              <a:t>包前面添加以太网帧头，源</a:t>
            </a:r>
            <a:r>
              <a:rPr lang="en-US" altLang="zh-CN" sz="2800" dirty="0"/>
              <a:t>MAC</a:t>
            </a:r>
            <a:r>
              <a:rPr lang="zh-CN" altLang="en-US" sz="2800" dirty="0"/>
              <a:t>地址是我的</a:t>
            </a:r>
            <a:r>
              <a:rPr lang="en-US" altLang="zh-CN" sz="2800" dirty="0"/>
              <a:t>MAC</a:t>
            </a:r>
            <a:r>
              <a:rPr lang="zh-CN" altLang="en-US" sz="2800" dirty="0"/>
              <a:t>地址，目的</a:t>
            </a:r>
            <a:r>
              <a:rPr lang="en-US" altLang="zh-CN" sz="2800" dirty="0"/>
              <a:t>MAC</a:t>
            </a:r>
            <a:r>
              <a:rPr lang="zh-CN" altLang="en-US" sz="2800" dirty="0"/>
              <a:t>地址是下一跳的 </a:t>
            </a:r>
            <a:r>
              <a:rPr lang="en-US" altLang="zh-CN" sz="2800" dirty="0"/>
              <a:t>MAC</a:t>
            </a:r>
            <a:r>
              <a:rPr lang="zh-CN" altLang="en-US" sz="2800" dirty="0"/>
              <a:t>地址（用下一跳</a:t>
            </a:r>
            <a:r>
              <a:rPr lang="en-US" altLang="zh-CN" sz="2800" dirty="0"/>
              <a:t>IP</a:t>
            </a:r>
            <a:r>
              <a:rPr lang="zh-CN" altLang="en-US" sz="2800" dirty="0"/>
              <a:t>地址查</a:t>
            </a:r>
            <a:r>
              <a:rPr lang="en-US" altLang="zh-CN" sz="2800" dirty="0"/>
              <a:t>ARP</a:t>
            </a:r>
            <a:r>
              <a:rPr lang="zh-CN" altLang="en-US" sz="2800" dirty="0"/>
              <a:t>表得到），发出。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如果</a:t>
            </a:r>
            <a:r>
              <a:rPr lang="en-US" altLang="zh-CN" sz="2800" dirty="0"/>
              <a:t>ARP</a:t>
            </a:r>
            <a:r>
              <a:rPr lang="zh-CN" altLang="en-US" sz="2800" dirty="0"/>
              <a:t>表里没有找到下一跳</a:t>
            </a:r>
            <a:r>
              <a:rPr lang="en-US" altLang="zh-CN" sz="2800" dirty="0"/>
              <a:t>IP</a:t>
            </a:r>
            <a:r>
              <a:rPr lang="zh-CN" altLang="en-US" sz="2800" dirty="0"/>
              <a:t>地址，则需要发送</a:t>
            </a:r>
            <a:r>
              <a:rPr lang="en-US" altLang="zh-CN" sz="2800" dirty="0"/>
              <a:t>ARP</a:t>
            </a:r>
            <a:r>
              <a:rPr lang="zh-CN" altLang="en-US" sz="2800" dirty="0"/>
              <a:t>请求去解析这个</a:t>
            </a:r>
            <a:r>
              <a:rPr lang="en-US" altLang="zh-CN" sz="2800" dirty="0"/>
              <a:t>IP</a:t>
            </a:r>
            <a:r>
              <a:rPr lang="zh-CN" altLang="en-US" sz="2800" dirty="0"/>
              <a:t>，暂缓发送</a:t>
            </a:r>
            <a:r>
              <a:rPr lang="en-US" altLang="zh-CN" sz="2800" dirty="0"/>
              <a:t>IP</a:t>
            </a:r>
            <a:r>
              <a:rPr lang="zh-CN" altLang="en-US" sz="2800" dirty="0"/>
              <a:t>包或丢包。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0419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6042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二层到三层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在</a:t>
            </a:r>
            <a:r>
              <a:rPr lang="en-US" altLang="zh-CN" dirty="0"/>
              <a:t>FDB</a:t>
            </a:r>
            <a:r>
              <a:rPr lang="zh-CN" altLang="en-US" dirty="0"/>
              <a:t>表中，交换机</a:t>
            </a:r>
            <a:r>
              <a:rPr lang="en-US" altLang="zh-CN" dirty="0"/>
              <a:t>MAC</a:t>
            </a:r>
            <a:r>
              <a:rPr lang="zh-CN" altLang="en-US" dirty="0"/>
              <a:t>被设置为交三层芯片</a:t>
            </a:r>
            <a:endParaRPr lang="zh-CN" altLang="en-US" dirty="0"/>
          </a:p>
          <a:p>
            <a:pPr eaLnBrk="1" hangingPunct="1"/>
            <a:r>
              <a:rPr lang="zh-CN" altLang="en-US" dirty="0"/>
              <a:t>这样目的</a:t>
            </a:r>
            <a:r>
              <a:rPr lang="en-US" altLang="zh-CN" dirty="0"/>
              <a:t>MAC</a:t>
            </a:r>
            <a:r>
              <a:rPr lang="zh-CN" altLang="en-US" dirty="0"/>
              <a:t>等于交换机</a:t>
            </a:r>
            <a:r>
              <a:rPr lang="en-US" altLang="zh-CN" dirty="0"/>
              <a:t>MAC</a:t>
            </a:r>
            <a:r>
              <a:rPr lang="zh-CN" altLang="en-US" dirty="0"/>
              <a:t>的包会做三层转发</a:t>
            </a:r>
            <a:endParaRPr lang="zh-CN" altLang="en-US" dirty="0"/>
          </a:p>
          <a:p>
            <a:pPr eaLnBrk="1" hangingPunct="1"/>
            <a:r>
              <a:rPr lang="zh-CN" altLang="en-US" dirty="0"/>
              <a:t>如果是本地</a:t>
            </a:r>
            <a:r>
              <a:rPr lang="en-US" altLang="zh-CN" dirty="0"/>
              <a:t>IP</a:t>
            </a:r>
            <a:r>
              <a:rPr lang="zh-CN" altLang="en-US" dirty="0"/>
              <a:t>报文，则被三层芯片交到</a:t>
            </a:r>
            <a:r>
              <a:rPr lang="en-US" altLang="zh-CN" dirty="0"/>
              <a:t>CPU</a:t>
            </a:r>
            <a:endParaRPr lang="en-US" altLang="zh-C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144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6144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网络转发一般原理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发送：</a:t>
            </a:r>
            <a:endParaRPr lang="zh-CN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第</a:t>
            </a:r>
            <a:r>
              <a:rPr lang="en-US" altLang="zh-CN" sz="2400" dirty="0"/>
              <a:t>N</a:t>
            </a:r>
            <a:r>
              <a:rPr lang="zh-CN" altLang="en-US" sz="2400" dirty="0"/>
              <a:t>层模块从第</a:t>
            </a:r>
            <a:r>
              <a:rPr lang="en-US" altLang="zh-CN" sz="2400" dirty="0"/>
              <a:t>N+1</a:t>
            </a:r>
            <a:r>
              <a:rPr lang="zh-CN" altLang="en-US" sz="2400" dirty="0"/>
              <a:t>层（上层）得到报文</a:t>
            </a:r>
            <a:endParaRPr lang="zh-CN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加上第</a:t>
            </a:r>
            <a:r>
              <a:rPr lang="en-US" altLang="zh-CN" sz="2400" dirty="0"/>
              <a:t>N</a:t>
            </a:r>
            <a:r>
              <a:rPr lang="zh-CN" altLang="en-US" sz="2400" dirty="0"/>
              <a:t>层的头，源地址为本地地址，目的地址是本层</a:t>
            </a:r>
            <a:r>
              <a:rPr lang="en-US" altLang="zh-CN" sz="2400" dirty="0"/>
              <a:t>Peer</a:t>
            </a:r>
            <a:r>
              <a:rPr lang="zh-CN" altLang="en-US" sz="2400" dirty="0"/>
              <a:t>的地址</a:t>
            </a:r>
            <a:endParaRPr lang="zh-CN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交</a:t>
            </a:r>
            <a:r>
              <a:rPr lang="en-US" altLang="zh-CN" sz="2400" dirty="0"/>
              <a:t>N-1</a:t>
            </a:r>
            <a:r>
              <a:rPr lang="zh-CN" altLang="en-US" sz="2400" dirty="0"/>
              <a:t>层发出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/>
              <a:t>接收和转发：</a:t>
            </a:r>
            <a:endParaRPr lang="zh-CN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第</a:t>
            </a:r>
            <a:r>
              <a:rPr lang="en-US" altLang="zh-CN" sz="2400" dirty="0"/>
              <a:t>N</a:t>
            </a:r>
            <a:r>
              <a:rPr lang="zh-CN" altLang="en-US" sz="2400" dirty="0"/>
              <a:t>层模块从第</a:t>
            </a:r>
            <a:r>
              <a:rPr lang="en-US" altLang="zh-CN" sz="2400" dirty="0"/>
              <a:t>N-1</a:t>
            </a:r>
            <a:r>
              <a:rPr lang="zh-CN" altLang="en-US" sz="2400" dirty="0"/>
              <a:t>层接收报文</a:t>
            </a:r>
            <a:endParaRPr lang="zh-CN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第</a:t>
            </a:r>
            <a:r>
              <a:rPr lang="en-US" altLang="zh-CN" sz="2400" dirty="0"/>
              <a:t>N</a:t>
            </a:r>
            <a:r>
              <a:rPr lang="zh-CN" altLang="en-US" sz="2400" dirty="0"/>
              <a:t>层目的地址等于本地地址，则去掉第</a:t>
            </a:r>
            <a:r>
              <a:rPr lang="en-US" altLang="zh-CN" sz="2400" dirty="0"/>
              <a:t>N</a:t>
            </a:r>
            <a:r>
              <a:rPr lang="zh-CN" altLang="en-US" sz="2400" dirty="0"/>
              <a:t>层报文头，交</a:t>
            </a:r>
            <a:r>
              <a:rPr lang="en-US" altLang="zh-CN" sz="2400" dirty="0"/>
              <a:t>N+1</a:t>
            </a:r>
            <a:r>
              <a:rPr lang="zh-CN" altLang="en-US" sz="2400" dirty="0"/>
              <a:t>层处理</a:t>
            </a:r>
            <a:endParaRPr lang="zh-CN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否则按报文头中的第</a:t>
            </a:r>
            <a:r>
              <a:rPr lang="en-US" altLang="zh-CN" sz="2400" dirty="0"/>
              <a:t>N</a:t>
            </a:r>
            <a:r>
              <a:rPr lang="zh-CN" altLang="en-US" sz="2400" dirty="0"/>
              <a:t>层目的地址查表转发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zh-CN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560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560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综合流程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2" name="Object 4"/>
          <p:cNvGraphicFramePr/>
          <p:nvPr/>
        </p:nvGraphicFramePr>
        <p:xfrm>
          <a:off x="4800600" y="3429000"/>
          <a:ext cx="685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1" imgW="855345" imgH="517525" progId="Visio.Drawing.6">
                  <p:embed/>
                </p:oleObj>
              </mc:Choice>
              <mc:Fallback>
                <p:oleObj name="" r:id="rId1" imgW="855345" imgH="517525" progId="Visio.Drawing.6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00600" y="3429000"/>
                        <a:ext cx="6858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6"/>
          <p:cNvSpPr txBox="1"/>
          <p:nvPr/>
        </p:nvSpPr>
        <p:spPr>
          <a:xfrm>
            <a:off x="2667000" y="46482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二层芯片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0" name="Text Box 7"/>
          <p:cNvSpPr txBox="1"/>
          <p:nvPr/>
        </p:nvSpPr>
        <p:spPr>
          <a:xfrm>
            <a:off x="2590800" y="34290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三层芯片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5603" name="Object 8"/>
          <p:cNvGraphicFramePr/>
          <p:nvPr/>
        </p:nvGraphicFramePr>
        <p:xfrm>
          <a:off x="4724400" y="4648200"/>
          <a:ext cx="8382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3" imgW="753110" imgH="331470" progId="Visio.Drawing.6">
                  <p:embed/>
                </p:oleObj>
              </mc:Choice>
              <mc:Fallback>
                <p:oleObj name="" r:id="rId3" imgW="753110" imgH="331470" progId="Visio.Drawing.6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4648200"/>
                        <a:ext cx="838200" cy="369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9"/>
          <p:cNvGraphicFramePr/>
          <p:nvPr/>
        </p:nvGraphicFramePr>
        <p:xfrm>
          <a:off x="4800600" y="1828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5" imgW="683895" imgH="570230" progId="Visio.Drawing.6">
                  <p:embed/>
                </p:oleObj>
              </mc:Choice>
              <mc:Fallback>
                <p:oleObj name="" r:id="rId5" imgW="683895" imgH="570230" progId="Visio.Drawing.6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1828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0"/>
          <p:cNvSpPr txBox="1"/>
          <p:nvPr/>
        </p:nvSpPr>
        <p:spPr>
          <a:xfrm>
            <a:off x="2667000" y="18288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CPU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2" name="Line 11"/>
          <p:cNvSpPr/>
          <p:nvPr/>
        </p:nvSpPr>
        <p:spPr>
          <a:xfrm flipV="1">
            <a:off x="4191000" y="5105400"/>
            <a:ext cx="533400" cy="7620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3" name="Text Box 12"/>
          <p:cNvSpPr txBox="1"/>
          <p:nvPr/>
        </p:nvSpPr>
        <p:spPr>
          <a:xfrm>
            <a:off x="3352800" y="57912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输入帧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4" name="Text Box 13"/>
          <p:cNvSpPr txBox="1"/>
          <p:nvPr/>
        </p:nvSpPr>
        <p:spPr>
          <a:xfrm>
            <a:off x="6172200" y="5486400"/>
            <a:ext cx="2819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</a:t>
            </a:r>
            <a:r>
              <a:rPr lang="en-US" altLang="zh-CN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FDB</a:t>
            </a: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表转发的帧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5" name="Line 14"/>
          <p:cNvSpPr/>
          <p:nvPr/>
        </p:nvSpPr>
        <p:spPr>
          <a:xfrm flipV="1">
            <a:off x="4953000" y="25908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6" name="Text Box 17"/>
          <p:cNvSpPr txBox="1"/>
          <p:nvPr/>
        </p:nvSpPr>
        <p:spPr>
          <a:xfrm>
            <a:off x="3429000" y="4114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本地</a:t>
            </a:r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MAC</a:t>
            </a:r>
            <a:r>
              <a:rPr lang="zh-CN" altLang="en-US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帧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7" name="Text Box 18"/>
          <p:cNvSpPr txBox="1"/>
          <p:nvPr/>
        </p:nvSpPr>
        <p:spPr>
          <a:xfrm>
            <a:off x="4800600" y="60198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没有表项，做广播的帧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18" name="Line 19"/>
          <p:cNvSpPr/>
          <p:nvPr/>
        </p:nvSpPr>
        <p:spPr>
          <a:xfrm>
            <a:off x="5181600" y="5181600"/>
            <a:ext cx="1524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9" name="Line 20"/>
          <p:cNvSpPr/>
          <p:nvPr/>
        </p:nvSpPr>
        <p:spPr>
          <a:xfrm>
            <a:off x="5181600" y="5181600"/>
            <a:ext cx="3810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20" name="Line 21"/>
          <p:cNvSpPr/>
          <p:nvPr/>
        </p:nvSpPr>
        <p:spPr>
          <a:xfrm>
            <a:off x="5181600" y="5181600"/>
            <a:ext cx="5334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21" name="Text Box 22"/>
          <p:cNvSpPr txBox="1"/>
          <p:nvPr/>
        </p:nvSpPr>
        <p:spPr>
          <a:xfrm>
            <a:off x="3352800" y="2514600"/>
            <a:ext cx="16002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本地</a:t>
            </a:r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地址包，或没有路由的包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2" name="Line 24"/>
          <p:cNvSpPr/>
          <p:nvPr/>
        </p:nvSpPr>
        <p:spPr>
          <a:xfrm>
            <a:off x="5410200" y="2438400"/>
            <a:ext cx="4572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23" name="Text Box 25"/>
          <p:cNvSpPr txBox="1"/>
          <p:nvPr/>
        </p:nvSpPr>
        <p:spPr>
          <a:xfrm>
            <a:off x="5791200" y="1981200"/>
            <a:ext cx="16002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软件发出的包，或软件转发的包，不经过三层芯片！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4" name="Line 26"/>
          <p:cNvSpPr/>
          <p:nvPr/>
        </p:nvSpPr>
        <p:spPr>
          <a:xfrm flipH="1">
            <a:off x="5410200" y="3581400"/>
            <a:ext cx="4572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25" name="AutoShape 29"/>
          <p:cNvSpPr/>
          <p:nvPr/>
        </p:nvSpPr>
        <p:spPr>
          <a:xfrm>
            <a:off x="609600" y="17526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6" name="AutoShape 30"/>
          <p:cNvSpPr/>
          <p:nvPr/>
        </p:nvSpPr>
        <p:spPr>
          <a:xfrm>
            <a:off x="1371600" y="17526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7" name="AutoShape 31"/>
          <p:cNvSpPr/>
          <p:nvPr/>
        </p:nvSpPr>
        <p:spPr>
          <a:xfrm>
            <a:off x="609600" y="33528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8" name="AutoShape 32"/>
          <p:cNvSpPr/>
          <p:nvPr/>
        </p:nvSpPr>
        <p:spPr>
          <a:xfrm>
            <a:off x="1066800" y="46482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29" name="Text Box 33"/>
          <p:cNvSpPr txBox="1"/>
          <p:nvPr/>
        </p:nvSpPr>
        <p:spPr>
          <a:xfrm>
            <a:off x="1066800" y="48006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FDB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0" name="Text Box 34"/>
          <p:cNvSpPr txBox="1"/>
          <p:nvPr/>
        </p:nvSpPr>
        <p:spPr>
          <a:xfrm>
            <a:off x="609600" y="35052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RT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1" name="Text Box 35"/>
          <p:cNvSpPr txBox="1"/>
          <p:nvPr/>
        </p:nvSpPr>
        <p:spPr>
          <a:xfrm>
            <a:off x="609600" y="19050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RT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2" name="Text Box 36"/>
          <p:cNvSpPr txBox="1"/>
          <p:nvPr/>
        </p:nvSpPr>
        <p:spPr>
          <a:xfrm>
            <a:off x="1371600" y="19050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ARP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3" name="AutoShape 38"/>
          <p:cNvSpPr/>
          <p:nvPr/>
        </p:nvSpPr>
        <p:spPr>
          <a:xfrm>
            <a:off x="1371600" y="3352800"/>
            <a:ext cx="609600" cy="533400"/>
          </a:xfrm>
          <a:prstGeom prst="flowChartMagneticDisk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4" name="Text Box 41"/>
          <p:cNvSpPr txBox="1"/>
          <p:nvPr/>
        </p:nvSpPr>
        <p:spPr>
          <a:xfrm>
            <a:off x="6172200" y="44958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按路由转发的包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5" name="AutoShape 42"/>
          <p:cNvSpPr/>
          <p:nvPr/>
        </p:nvSpPr>
        <p:spPr>
          <a:xfrm rot="1327521">
            <a:off x="5262563" y="4313238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C6804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36" name="Line 43"/>
          <p:cNvSpPr/>
          <p:nvPr/>
        </p:nvSpPr>
        <p:spPr>
          <a:xfrm flipV="1">
            <a:off x="4953000" y="3962400"/>
            <a:ext cx="0" cy="6096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37" name="Line 44"/>
          <p:cNvSpPr/>
          <p:nvPr/>
        </p:nvSpPr>
        <p:spPr>
          <a:xfrm>
            <a:off x="5257800" y="4038600"/>
            <a:ext cx="0" cy="533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38" name="Line 45"/>
          <p:cNvSpPr/>
          <p:nvPr/>
        </p:nvSpPr>
        <p:spPr>
          <a:xfrm>
            <a:off x="5638800" y="5029200"/>
            <a:ext cx="533400" cy="457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39" name="Text Box 47"/>
          <p:cNvSpPr txBox="1"/>
          <p:nvPr/>
        </p:nvSpPr>
        <p:spPr>
          <a:xfrm>
            <a:off x="1371600" y="35052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ARP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40" name="Line 48"/>
          <p:cNvSpPr/>
          <p:nvPr/>
        </p:nvSpPr>
        <p:spPr>
          <a:xfrm>
            <a:off x="5562600" y="3733800"/>
            <a:ext cx="1219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41" name="Text Box 49"/>
          <p:cNvSpPr txBox="1"/>
          <p:nvPr/>
        </p:nvSpPr>
        <p:spPr>
          <a:xfrm>
            <a:off x="6781800" y="38100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（无路由，丢弃）</a:t>
            </a:r>
            <a:endParaRPr lang="zh-CN" altLang="en-US" sz="20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246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6246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下一步</a:t>
            </a:r>
            <a:r>
              <a:rPr kumimoji="1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/>
                <a:ea typeface="+mj-ea"/>
                <a:cs typeface="+mj-cs"/>
              </a:rPr>
              <a:t>……</a:t>
            </a:r>
            <a:endParaRPr kumimoji="1" lang="en-US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dirty="0"/>
              <a:t>更多的二层协议和功能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VLAN</a:t>
            </a:r>
            <a:r>
              <a:rPr lang="zh-CN" altLang="en-US" dirty="0"/>
              <a:t>、</a:t>
            </a:r>
            <a:r>
              <a:rPr lang="en-US" altLang="zh-CN" dirty="0"/>
              <a:t>Trunk</a:t>
            </a:r>
            <a:r>
              <a:rPr lang="zh-CN" altLang="en-US" dirty="0"/>
              <a:t>、组播</a:t>
            </a:r>
            <a:r>
              <a:rPr lang="en-US" altLang="zh-CN" dirty="0"/>
              <a:t>…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三层转发中的其他功能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dirty="0"/>
              <a:t>组播，</a:t>
            </a:r>
            <a:r>
              <a:rPr lang="en-US" altLang="zh-CN" dirty="0"/>
              <a:t>NAT</a:t>
            </a:r>
            <a:r>
              <a:rPr lang="zh-CN" altLang="en-US" dirty="0"/>
              <a:t>，防火墙，</a:t>
            </a:r>
            <a:r>
              <a:rPr lang="en-US" altLang="zh-CN" dirty="0"/>
              <a:t>MPLS …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四层协议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TCP</a:t>
            </a:r>
            <a:r>
              <a:rPr lang="zh-CN" altLang="en-US" dirty="0"/>
              <a:t>、</a:t>
            </a:r>
            <a:r>
              <a:rPr lang="en-US" altLang="zh-CN" dirty="0"/>
              <a:t>UDP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路由协议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RIP</a:t>
            </a:r>
            <a:r>
              <a:rPr lang="zh-CN" altLang="en-US" dirty="0"/>
              <a:t>、</a:t>
            </a:r>
            <a:r>
              <a:rPr lang="en-US" altLang="zh-CN" dirty="0"/>
              <a:t>OSPF</a:t>
            </a:r>
            <a:r>
              <a:rPr lang="zh-CN" altLang="en-US" dirty="0"/>
              <a:t>、</a:t>
            </a:r>
            <a:r>
              <a:rPr lang="en-US" altLang="zh-CN" dirty="0"/>
              <a:t>BGP…</a:t>
            </a:r>
            <a:endParaRPr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6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067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206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链路层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70" name="Rectangle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1430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链路层网络是一个平面的网络：没有层次关系</a:t>
            </a:r>
            <a:endParaRPr lang="zh-CN" altLang="en-US" dirty="0"/>
          </a:p>
          <a:p>
            <a:pPr eaLnBrk="1" hangingPunct="1"/>
            <a:endParaRPr lang="zh-CN" altLang="en-US" dirty="0"/>
          </a:p>
          <a:p>
            <a:pPr eaLnBrk="1" hangingPunct="1"/>
            <a:endParaRPr lang="en-US" altLang="zh-CN" dirty="0"/>
          </a:p>
        </p:txBody>
      </p:sp>
      <p:graphicFrame>
        <p:nvGraphicFramePr>
          <p:cNvPr id="2050" name="Object 4"/>
          <p:cNvGraphicFramePr/>
          <p:nvPr/>
        </p:nvGraphicFramePr>
        <p:xfrm>
          <a:off x="914400" y="3276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3276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/>
          <p:nvPr/>
        </p:nvGraphicFramePr>
        <p:xfrm>
          <a:off x="1905000" y="3276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5000" y="3276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/>
          <p:nvPr/>
        </p:nvGraphicFramePr>
        <p:xfrm>
          <a:off x="1752600" y="4191000"/>
          <a:ext cx="990600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4" imgW="982980" imgH="128905" progId="Visio.Drawing.6">
                  <p:embed/>
                </p:oleObj>
              </mc:Choice>
              <mc:Fallback>
                <p:oleObj name="" r:id="rId4" imgW="982980" imgH="128905" progId="Visio.Drawing.6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4191000"/>
                        <a:ext cx="990600" cy="128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Line 8"/>
          <p:cNvSpPr/>
          <p:nvPr/>
        </p:nvSpPr>
        <p:spPr>
          <a:xfrm>
            <a:off x="1143000" y="38100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2" name="Line 9"/>
          <p:cNvSpPr/>
          <p:nvPr/>
        </p:nvSpPr>
        <p:spPr>
          <a:xfrm>
            <a:off x="2286000" y="4343400"/>
            <a:ext cx="8382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3" name="Line 10"/>
          <p:cNvSpPr/>
          <p:nvPr/>
        </p:nvSpPr>
        <p:spPr>
          <a:xfrm>
            <a:off x="1143000" y="4038600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4" name="Line 11"/>
          <p:cNvSpPr/>
          <p:nvPr/>
        </p:nvSpPr>
        <p:spPr>
          <a:xfrm>
            <a:off x="2286000" y="40386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5" name="Line 12"/>
          <p:cNvSpPr/>
          <p:nvPr/>
        </p:nvSpPr>
        <p:spPr>
          <a:xfrm>
            <a:off x="2057400" y="40386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6" name="Line 13"/>
          <p:cNvSpPr/>
          <p:nvPr/>
        </p:nvSpPr>
        <p:spPr>
          <a:xfrm>
            <a:off x="2133600" y="38862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053" name="Object 14"/>
          <p:cNvGraphicFramePr/>
          <p:nvPr/>
        </p:nvGraphicFramePr>
        <p:xfrm>
          <a:off x="2819400" y="3276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6" imgW="683895" imgH="570230" progId="Visio.Drawing.6">
                  <p:embed/>
                </p:oleObj>
              </mc:Choice>
              <mc:Fallback>
                <p:oleObj name="" r:id="rId6" imgW="683895" imgH="570230" progId="Visio.Drawing.6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9400" y="3276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5"/>
          <p:cNvGraphicFramePr/>
          <p:nvPr/>
        </p:nvGraphicFramePr>
        <p:xfrm>
          <a:off x="838200" y="5410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7" imgW="683895" imgH="570230" progId="Visio.Drawing.6">
                  <p:embed/>
                </p:oleObj>
              </mc:Choice>
              <mc:Fallback>
                <p:oleObj name="" r:id="rId7" imgW="683895" imgH="570230" progId="Visio.Drawing.6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5410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6"/>
          <p:cNvGraphicFramePr/>
          <p:nvPr/>
        </p:nvGraphicFramePr>
        <p:xfrm>
          <a:off x="1524000" y="5410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8" imgW="683895" imgH="570230" progId="Visio.Drawing.6">
                  <p:embed/>
                </p:oleObj>
              </mc:Choice>
              <mc:Fallback>
                <p:oleObj name="" r:id="rId8" imgW="683895" imgH="570230" progId="Visio.Drawing.6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5410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7"/>
          <p:cNvGraphicFramePr/>
          <p:nvPr/>
        </p:nvGraphicFramePr>
        <p:xfrm>
          <a:off x="2819400" y="54102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9" imgW="683895" imgH="570230" progId="Visio.Drawing.6">
                  <p:embed/>
                </p:oleObj>
              </mc:Choice>
              <mc:Fallback>
                <p:oleObj name="" r:id="rId9" imgW="683895" imgH="570230" progId="Visio.Drawing.6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9400" y="54102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8"/>
          <p:cNvGraphicFramePr/>
          <p:nvPr/>
        </p:nvGraphicFramePr>
        <p:xfrm>
          <a:off x="990600" y="4953000"/>
          <a:ext cx="990600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0" imgW="982980" imgH="128905" progId="Visio.Drawing.6">
                  <p:embed/>
                </p:oleObj>
              </mc:Choice>
              <mc:Fallback>
                <p:oleObj name="" r:id="rId10" imgW="982980" imgH="128905" progId="Visio.Drawing.6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4953000"/>
                        <a:ext cx="990600" cy="128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9"/>
          <p:cNvGraphicFramePr/>
          <p:nvPr/>
        </p:nvGraphicFramePr>
        <p:xfrm>
          <a:off x="2743200" y="4953000"/>
          <a:ext cx="990600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1" imgW="982980" imgH="128905" progId="Visio.Drawing.6">
                  <p:embed/>
                </p:oleObj>
              </mc:Choice>
              <mc:Fallback>
                <p:oleObj name="" r:id="rId11" imgW="982980" imgH="128905" progId="Visio.Drawing.6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4953000"/>
                        <a:ext cx="990600" cy="128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Line 20"/>
          <p:cNvSpPr/>
          <p:nvPr/>
        </p:nvSpPr>
        <p:spPr>
          <a:xfrm>
            <a:off x="3124200" y="38100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8" name="Line 21"/>
          <p:cNvSpPr/>
          <p:nvPr/>
        </p:nvSpPr>
        <p:spPr>
          <a:xfrm>
            <a:off x="2286000" y="40386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9" name="Line 22"/>
          <p:cNvSpPr/>
          <p:nvPr/>
        </p:nvSpPr>
        <p:spPr>
          <a:xfrm flipH="1">
            <a:off x="1447800" y="4343400"/>
            <a:ext cx="6858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80" name="Line 23"/>
          <p:cNvSpPr/>
          <p:nvPr/>
        </p:nvSpPr>
        <p:spPr>
          <a:xfrm flipH="1">
            <a:off x="1143000" y="5029200"/>
            <a:ext cx="152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81" name="Line 24"/>
          <p:cNvSpPr/>
          <p:nvPr/>
        </p:nvSpPr>
        <p:spPr>
          <a:xfrm>
            <a:off x="1600200" y="5029200"/>
            <a:ext cx="2286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82" name="Line 25"/>
          <p:cNvSpPr/>
          <p:nvPr/>
        </p:nvSpPr>
        <p:spPr>
          <a:xfrm flipH="1">
            <a:off x="3048000" y="5029200"/>
            <a:ext cx="152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059" name="Object 26"/>
          <p:cNvGraphicFramePr/>
          <p:nvPr/>
        </p:nvGraphicFramePr>
        <p:xfrm>
          <a:off x="5105400" y="3352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2" imgW="683895" imgH="570230" progId="Visio.Drawing.6">
                  <p:embed/>
                </p:oleObj>
              </mc:Choice>
              <mc:Fallback>
                <p:oleObj name="" r:id="rId12" imgW="683895" imgH="570230" progId="Visio.Drawing.6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5400" y="3352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7"/>
          <p:cNvGraphicFramePr/>
          <p:nvPr/>
        </p:nvGraphicFramePr>
        <p:xfrm>
          <a:off x="6096000" y="3352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3" imgW="683895" imgH="570230" progId="Visio.Drawing.6">
                  <p:embed/>
                </p:oleObj>
              </mc:Choice>
              <mc:Fallback>
                <p:oleObj name="" r:id="rId13" imgW="683895" imgH="570230" progId="Visio.Drawing.6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0" y="3352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8"/>
          <p:cNvGraphicFramePr/>
          <p:nvPr/>
        </p:nvGraphicFramePr>
        <p:xfrm>
          <a:off x="7010400" y="33528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4" imgW="683895" imgH="570230" progId="Visio.Drawing.6">
                  <p:embed/>
                </p:oleObj>
              </mc:Choice>
              <mc:Fallback>
                <p:oleObj name="" r:id="rId14" imgW="683895" imgH="570230" progId="Visio.Drawing.6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10400" y="33528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9"/>
          <p:cNvGraphicFramePr/>
          <p:nvPr/>
        </p:nvGraphicFramePr>
        <p:xfrm>
          <a:off x="5105400" y="5486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5" imgW="683895" imgH="570230" progId="Visio.Drawing.6">
                  <p:embed/>
                </p:oleObj>
              </mc:Choice>
              <mc:Fallback>
                <p:oleObj name="" r:id="rId15" imgW="683895" imgH="570230" progId="Visio.Drawing.6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5400" y="5486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30"/>
          <p:cNvGraphicFramePr/>
          <p:nvPr/>
        </p:nvGraphicFramePr>
        <p:xfrm>
          <a:off x="5791200" y="5486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6" imgW="683895" imgH="570230" progId="Visio.Drawing.6">
                  <p:embed/>
                </p:oleObj>
              </mc:Choice>
              <mc:Fallback>
                <p:oleObj name="" r:id="rId16" imgW="683895" imgH="570230" progId="Visio.Drawing.6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1200" y="5486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31"/>
          <p:cNvGraphicFramePr/>
          <p:nvPr/>
        </p:nvGraphicFramePr>
        <p:xfrm>
          <a:off x="7086600" y="5486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7" imgW="683895" imgH="570230" progId="Visio.Drawing.6">
                  <p:embed/>
                </p:oleObj>
              </mc:Choice>
              <mc:Fallback>
                <p:oleObj name="" r:id="rId17" imgW="683895" imgH="570230" progId="Visio.Drawing.6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86600" y="5486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Text Box 33"/>
          <p:cNvSpPr txBox="1"/>
          <p:nvPr/>
        </p:nvSpPr>
        <p:spPr>
          <a:xfrm>
            <a:off x="3657600" y="4267200"/>
            <a:ext cx="19812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等于</a:t>
            </a:r>
            <a:endParaRPr lang="zh-CN" altLang="en-US" sz="32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4" name="Text Box 41"/>
          <p:cNvSpPr txBox="1"/>
          <p:nvPr/>
        </p:nvSpPr>
        <p:spPr>
          <a:xfrm>
            <a:off x="2819400" y="4267200"/>
            <a:ext cx="6858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5" name="Text Box 43"/>
          <p:cNvSpPr txBox="1"/>
          <p:nvPr/>
        </p:nvSpPr>
        <p:spPr>
          <a:xfrm>
            <a:off x="3352800" y="5105400"/>
            <a:ext cx="6858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6" name="Text Box 45"/>
          <p:cNvSpPr txBox="1"/>
          <p:nvPr/>
        </p:nvSpPr>
        <p:spPr>
          <a:xfrm>
            <a:off x="533400" y="4648200"/>
            <a:ext cx="6858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HUB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065" name="Object 55"/>
          <p:cNvGraphicFramePr/>
          <p:nvPr/>
        </p:nvGraphicFramePr>
        <p:xfrm>
          <a:off x="4800600" y="4495800"/>
          <a:ext cx="3581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8" imgW="2770505" imgH="492125" progId="Visio.Drawing.6">
                  <p:embed/>
                </p:oleObj>
              </mc:Choice>
              <mc:Fallback>
                <p:oleObj name="" r:id="rId18" imgW="2770505" imgH="492125" progId="Visio.Drawing.6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00600" y="4495800"/>
                        <a:ext cx="3581400" cy="465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AutoShape 56"/>
          <p:cNvSpPr/>
          <p:nvPr/>
        </p:nvSpPr>
        <p:spPr>
          <a:xfrm>
            <a:off x="5334000" y="39624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8" name="AutoShape 57"/>
          <p:cNvSpPr/>
          <p:nvPr/>
        </p:nvSpPr>
        <p:spPr>
          <a:xfrm>
            <a:off x="5410200" y="48768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89" name="AutoShape 58"/>
          <p:cNvSpPr/>
          <p:nvPr/>
        </p:nvSpPr>
        <p:spPr>
          <a:xfrm>
            <a:off x="6019800" y="48768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90" name="AutoShape 59"/>
          <p:cNvSpPr/>
          <p:nvPr/>
        </p:nvSpPr>
        <p:spPr>
          <a:xfrm>
            <a:off x="7239000" y="48768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91" name="AutoShape 60"/>
          <p:cNvSpPr/>
          <p:nvPr/>
        </p:nvSpPr>
        <p:spPr>
          <a:xfrm rot="10794316">
            <a:off x="6248400" y="39624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92" name="AutoShape 61"/>
          <p:cNvSpPr/>
          <p:nvPr/>
        </p:nvSpPr>
        <p:spPr>
          <a:xfrm rot="10794316">
            <a:off x="7239000" y="396240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349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6349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谢谢！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3494" name="Picture 4" descr="C:\Program Files\Common Files\Microsoft Shared\Clipart\cagcat50\BD04972_.WM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09800" y="2362200"/>
            <a:ext cx="4724400" cy="3541713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7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078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079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网络层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81" name="Rectangle 3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2800" dirty="0"/>
              <a:t>网络层：负责一个网络内的通讯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三层设备：连接多个</a:t>
            </a:r>
            <a:r>
              <a:rPr lang="en-US" altLang="zh-CN" sz="2800" dirty="0"/>
              <a:t>IP</a:t>
            </a:r>
            <a:r>
              <a:rPr lang="zh-CN" altLang="en-US" sz="2800" dirty="0"/>
              <a:t>网段</a:t>
            </a:r>
            <a:endParaRPr lang="zh-CN" altLang="en-US" sz="2800" dirty="0"/>
          </a:p>
        </p:txBody>
      </p:sp>
      <p:graphicFrame>
        <p:nvGraphicFramePr>
          <p:cNvPr id="3074" name="Object 4"/>
          <p:cNvGraphicFramePr/>
          <p:nvPr/>
        </p:nvGraphicFramePr>
        <p:xfrm>
          <a:off x="914400" y="39624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683895" imgH="570230" progId="Visio.Drawing.6">
                  <p:embed/>
                </p:oleObj>
              </mc:Choice>
              <mc:Fallback>
                <p:oleObj name="" r:id="rId1" imgW="683895" imgH="570230" progId="Visio.Drawing.6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39624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/>
          <p:nvPr/>
        </p:nvGraphicFramePr>
        <p:xfrm>
          <a:off x="7239000" y="4038600"/>
          <a:ext cx="6842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683895" imgH="570230" progId="Visio.Drawing.6">
                  <p:embed/>
                </p:oleObj>
              </mc:Choice>
              <mc:Fallback>
                <p:oleObj name="" r:id="rId3" imgW="683895" imgH="570230" progId="Visio.Drawing.6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39000" y="4038600"/>
                        <a:ext cx="684213" cy="569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7"/>
          <p:cNvSpPr txBox="1"/>
          <p:nvPr/>
        </p:nvSpPr>
        <p:spPr>
          <a:xfrm>
            <a:off x="3810000" y="5867400"/>
            <a:ext cx="2819400" cy="42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层交换机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路由器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3" name="Line 8"/>
          <p:cNvSpPr/>
          <p:nvPr/>
        </p:nvSpPr>
        <p:spPr>
          <a:xfrm>
            <a:off x="1143000" y="44958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4" name="Line 9"/>
          <p:cNvSpPr/>
          <p:nvPr/>
        </p:nvSpPr>
        <p:spPr>
          <a:xfrm>
            <a:off x="7543800" y="4648200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5" name="Line 10"/>
          <p:cNvSpPr/>
          <p:nvPr/>
        </p:nvSpPr>
        <p:spPr>
          <a:xfrm>
            <a:off x="1143000" y="5181600"/>
            <a:ext cx="3352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6" name="Line 11"/>
          <p:cNvSpPr/>
          <p:nvPr/>
        </p:nvSpPr>
        <p:spPr>
          <a:xfrm>
            <a:off x="4724400" y="5181600"/>
            <a:ext cx="2819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7" name="Line 12"/>
          <p:cNvSpPr/>
          <p:nvPr/>
        </p:nvSpPr>
        <p:spPr>
          <a:xfrm>
            <a:off x="4495800" y="51816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8" name="Line 13"/>
          <p:cNvSpPr/>
          <p:nvPr/>
        </p:nvSpPr>
        <p:spPr>
          <a:xfrm>
            <a:off x="4724400" y="51816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9" name="Text Box 14"/>
          <p:cNvSpPr txBox="1"/>
          <p:nvPr/>
        </p:nvSpPr>
        <p:spPr>
          <a:xfrm>
            <a:off x="1676400" y="38100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0" name="Text Box 15"/>
          <p:cNvSpPr txBox="1"/>
          <p:nvPr/>
        </p:nvSpPr>
        <p:spPr>
          <a:xfrm>
            <a:off x="1676400" y="4267200"/>
            <a:ext cx="27432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1" name="Text Box 16"/>
          <p:cNvSpPr txBox="1"/>
          <p:nvPr/>
        </p:nvSpPr>
        <p:spPr>
          <a:xfrm>
            <a:off x="3733800" y="3352800"/>
            <a:ext cx="1676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2" name="Text Box 17"/>
          <p:cNvSpPr txBox="1"/>
          <p:nvPr/>
        </p:nvSpPr>
        <p:spPr>
          <a:xfrm>
            <a:off x="6248400" y="38100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3" name="Text Box 18"/>
          <p:cNvSpPr txBox="1"/>
          <p:nvPr/>
        </p:nvSpPr>
        <p:spPr>
          <a:xfrm>
            <a:off x="4724400" y="4267200"/>
            <a:ext cx="2438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L1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4" name="AutoShape 19"/>
          <p:cNvSpPr/>
          <p:nvPr/>
        </p:nvSpPr>
        <p:spPr>
          <a:xfrm>
            <a:off x="4191000" y="3124200"/>
            <a:ext cx="914400" cy="381000"/>
          </a:xfrm>
          <a:prstGeom prst="curvedDownArrow">
            <a:avLst>
              <a:gd name="adj1" fmla="val 33667"/>
              <a:gd name="adj2" fmla="val 81667"/>
              <a:gd name="adj3" fmla="val 33333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5" name="AutoShape 20"/>
          <p:cNvSpPr/>
          <p:nvPr/>
        </p:nvSpPr>
        <p:spPr>
          <a:xfrm>
            <a:off x="2362200" y="3200400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6" name="AutoShape 21"/>
          <p:cNvSpPr/>
          <p:nvPr/>
        </p:nvSpPr>
        <p:spPr>
          <a:xfrm rot="-5366215">
            <a:off x="3314700" y="3848100"/>
            <a:ext cx="152400" cy="12954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7" name="AutoShape 22"/>
          <p:cNvSpPr/>
          <p:nvPr/>
        </p:nvSpPr>
        <p:spPr>
          <a:xfrm rot="-10795808">
            <a:off x="6324600" y="3124200"/>
            <a:ext cx="152400" cy="9906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98" name="AutoShape 23"/>
          <p:cNvSpPr/>
          <p:nvPr/>
        </p:nvSpPr>
        <p:spPr>
          <a:xfrm rot="-5366215">
            <a:off x="5753100" y="3924300"/>
            <a:ext cx="152400" cy="1143000"/>
          </a:xfrm>
          <a:prstGeom prst="down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9525">
            <a:noFill/>
          </a:ln>
        </p:spPr>
        <p:txBody>
          <a:bodyPr vert="eaVert" wrap="none" anchor="ctr"/>
          <a:p>
            <a:pPr lvl="0" algn="r" eaLnBrk="1" hangingPunct="1"/>
            <a:endParaRPr lang="zh-CN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076" name="Object 24"/>
          <p:cNvGraphicFramePr/>
          <p:nvPr/>
        </p:nvGraphicFramePr>
        <p:xfrm>
          <a:off x="4191000" y="5410200"/>
          <a:ext cx="8556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855345" imgH="517525" progId="Visio.Drawing.6">
                  <p:embed/>
                </p:oleObj>
              </mc:Choice>
              <mc:Fallback>
                <p:oleObj name="" r:id="rId4" imgW="855345" imgH="517525" progId="Visio.Drawing.6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5410200"/>
                        <a:ext cx="855663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 Box 25"/>
          <p:cNvSpPr txBox="1"/>
          <p:nvPr/>
        </p:nvSpPr>
        <p:spPr>
          <a:xfrm>
            <a:off x="1676400" y="33528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0" name="Text Box 26"/>
          <p:cNvSpPr txBox="1"/>
          <p:nvPr/>
        </p:nvSpPr>
        <p:spPr>
          <a:xfrm>
            <a:off x="3733800" y="3810000"/>
            <a:ext cx="6858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1" name="Text Box 27"/>
          <p:cNvSpPr txBox="1"/>
          <p:nvPr/>
        </p:nvSpPr>
        <p:spPr>
          <a:xfrm>
            <a:off x="4724400" y="3810000"/>
            <a:ext cx="6858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L2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2" name="Text Box 28"/>
          <p:cNvSpPr txBox="1"/>
          <p:nvPr/>
        </p:nvSpPr>
        <p:spPr>
          <a:xfrm>
            <a:off x="6248400" y="3352800"/>
            <a:ext cx="914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L3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3" name="AutoShape 29"/>
          <p:cNvSpPr/>
          <p:nvPr/>
        </p:nvSpPr>
        <p:spPr>
          <a:xfrm>
            <a:off x="4191000" y="3657600"/>
            <a:ext cx="152400" cy="838200"/>
          </a:xfrm>
          <a:prstGeom prst="up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4" name="AutoShape 30"/>
          <p:cNvSpPr/>
          <p:nvPr/>
        </p:nvSpPr>
        <p:spPr>
          <a:xfrm>
            <a:off x="4800600" y="36576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5" name="Text Box 31"/>
          <p:cNvSpPr txBox="1"/>
          <p:nvPr/>
        </p:nvSpPr>
        <p:spPr>
          <a:xfrm>
            <a:off x="1066800" y="5334000"/>
            <a:ext cx="2819400" cy="42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20.0.0.0/8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06" name="Text Box 32"/>
          <p:cNvSpPr txBox="1"/>
          <p:nvPr/>
        </p:nvSpPr>
        <p:spPr>
          <a:xfrm>
            <a:off x="5943600" y="5257800"/>
            <a:ext cx="2819400" cy="420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30.0.0.0/8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2771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3277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网络层地址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en-US" altLang="zh-CN" dirty="0"/>
              <a:t>IP</a:t>
            </a:r>
            <a:r>
              <a:rPr lang="zh-CN" altLang="en-US" dirty="0"/>
              <a:t>地址：</a:t>
            </a:r>
            <a:r>
              <a:rPr lang="en-US" altLang="zh-CN" dirty="0"/>
              <a:t>4</a:t>
            </a:r>
            <a:r>
              <a:rPr lang="zh-CN" altLang="en-US" dirty="0"/>
              <a:t>字节数字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endParaRPr lang="zh-CN" altLang="en-US" dirty="0"/>
          </a:p>
          <a:p>
            <a:pPr eaLnBrk="1" hangingPunct="1">
              <a:lnSpc>
                <a:spcPct val="90000"/>
              </a:lnSpc>
            </a:pP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IP</a:t>
            </a:r>
            <a:r>
              <a:rPr lang="zh-CN" altLang="en-US" dirty="0"/>
              <a:t>地址有层次关系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10.0.0.0/8  </a:t>
            </a:r>
            <a:r>
              <a:rPr lang="zh-CN" altLang="en-US" dirty="0"/>
              <a:t>是一个大网络地址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10.1.0.0/16  </a:t>
            </a:r>
            <a:r>
              <a:rPr lang="zh-CN" altLang="en-US" dirty="0"/>
              <a:t>是其中的一个子网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10.1.30.23/16 </a:t>
            </a:r>
            <a:r>
              <a:rPr lang="zh-CN" altLang="en-US" dirty="0"/>
              <a:t>是这个子网中的一个主机地址</a:t>
            </a:r>
            <a:endParaRPr lang="zh-CN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10.1.255.255/16</a:t>
            </a:r>
            <a:r>
              <a:rPr lang="zh-CN" altLang="en-US" dirty="0"/>
              <a:t>是这个子网中的广播地址</a:t>
            </a:r>
            <a:endParaRPr lang="zh-CN" altLang="en-US" dirty="0"/>
          </a:p>
        </p:txBody>
      </p:sp>
      <p:sp>
        <p:nvSpPr>
          <p:cNvPr id="32775" name="Text Box 4"/>
          <p:cNvSpPr txBox="1"/>
          <p:nvPr/>
        </p:nvSpPr>
        <p:spPr>
          <a:xfrm>
            <a:off x="1295400" y="2667000"/>
            <a:ext cx="24384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网络地址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Text Box 5"/>
          <p:cNvSpPr txBox="1"/>
          <p:nvPr/>
        </p:nvSpPr>
        <p:spPr>
          <a:xfrm>
            <a:off x="3733800" y="2667000"/>
            <a:ext cx="1524000" cy="4302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主机地址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7" name="Text Box 6"/>
          <p:cNvSpPr txBox="1"/>
          <p:nvPr/>
        </p:nvSpPr>
        <p:spPr>
          <a:xfrm>
            <a:off x="1981200" y="3276600"/>
            <a:ext cx="1200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掩码长度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8" name="Line 7"/>
          <p:cNvSpPr/>
          <p:nvPr/>
        </p:nvSpPr>
        <p:spPr>
          <a:xfrm>
            <a:off x="1295400" y="31242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9" name="Line 8"/>
          <p:cNvSpPr/>
          <p:nvPr/>
        </p:nvSpPr>
        <p:spPr>
          <a:xfrm>
            <a:off x="3733800" y="31242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80" name="Line 9"/>
          <p:cNvSpPr/>
          <p:nvPr/>
        </p:nvSpPr>
        <p:spPr>
          <a:xfrm>
            <a:off x="3124200" y="34290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81" name="Line 10"/>
          <p:cNvSpPr/>
          <p:nvPr/>
        </p:nvSpPr>
        <p:spPr>
          <a:xfrm flipH="1">
            <a:off x="1295400" y="34290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100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 lIns="92075" tIns="46038" rIns="92075" bIns="46038" anchor="ctr"/>
          <a:p>
            <a:pPr eaLnBrk="1" hangingPunct="1">
              <a:buClrTx/>
              <a:buNone/>
            </a:pPr>
            <a:r>
              <a:rPr lang="en-US" altLang="zh-CN" dirty="0"/>
              <a:t>港湾网络技术培训</a:t>
            </a:r>
            <a:endParaRPr lang="en-US" altLang="zh-CN" dirty="0"/>
          </a:p>
        </p:txBody>
      </p:sp>
      <p:sp>
        <p:nvSpPr>
          <p:cNvPr id="4101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92075" tIns="46038" rIns="92075" bIns="46038" anchor="ctr"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网络层</a:t>
            </a:r>
            <a:endParaRPr kumimoji="1" lang="zh-CN" alt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在网络层，才可以组建大型网络</a:t>
            </a:r>
            <a:endParaRPr lang="zh-CN" altLang="en-US" dirty="0"/>
          </a:p>
        </p:txBody>
      </p:sp>
      <p:graphicFrame>
        <p:nvGraphicFramePr>
          <p:cNvPr id="4098" name="Object 6"/>
          <p:cNvGraphicFramePr/>
          <p:nvPr/>
        </p:nvGraphicFramePr>
        <p:xfrm>
          <a:off x="2057400" y="3276600"/>
          <a:ext cx="4783138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4781550" imgH="2362200" progId="Visio.Drawing.6">
                  <p:embed/>
                </p:oleObj>
              </mc:Choice>
              <mc:Fallback>
                <p:oleObj name="" r:id="rId1" imgW="4781550" imgH="2362200" progId="Visio.Drawing.6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7400" y="3276600"/>
                        <a:ext cx="4783138" cy="236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7"/>
          <p:cNvSpPr txBox="1"/>
          <p:nvPr/>
        </p:nvSpPr>
        <p:spPr>
          <a:xfrm>
            <a:off x="685800" y="3048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10.1.30.23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5" name="Text Box 8"/>
          <p:cNvSpPr txBox="1"/>
          <p:nvPr/>
        </p:nvSpPr>
        <p:spPr>
          <a:xfrm>
            <a:off x="838200" y="4267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10.2.10.11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6" name="Text Box 9"/>
          <p:cNvSpPr txBox="1"/>
          <p:nvPr/>
        </p:nvSpPr>
        <p:spPr>
          <a:xfrm>
            <a:off x="6324600" y="3505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180.23.6.3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7" name="Text Box 10"/>
          <p:cNvSpPr txBox="1"/>
          <p:nvPr/>
        </p:nvSpPr>
        <p:spPr>
          <a:xfrm>
            <a:off x="3124200" y="28956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10.0.0.0/8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8" name="Text Box 11"/>
          <p:cNvSpPr txBox="1"/>
          <p:nvPr/>
        </p:nvSpPr>
        <p:spPr>
          <a:xfrm>
            <a:off x="5410200" y="5638800"/>
            <a:ext cx="167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180.23.0.0/16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9" name="AutoShape 12"/>
          <p:cNvSpPr/>
          <p:nvPr/>
        </p:nvSpPr>
        <p:spPr>
          <a:xfrm rot="7561740">
            <a:off x="2514600" y="35052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10" name="AutoShape 13"/>
          <p:cNvSpPr/>
          <p:nvPr/>
        </p:nvSpPr>
        <p:spPr>
          <a:xfrm rot="7051513">
            <a:off x="3429000" y="40386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11" name="AutoShape 14"/>
          <p:cNvSpPr/>
          <p:nvPr/>
        </p:nvSpPr>
        <p:spPr>
          <a:xfrm rot="7609312">
            <a:off x="4267200" y="45720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12" name="AutoShape 15"/>
          <p:cNvSpPr/>
          <p:nvPr/>
        </p:nvSpPr>
        <p:spPr>
          <a:xfrm rot="4727044">
            <a:off x="5334000" y="47244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13" name="AutoShape 16"/>
          <p:cNvSpPr/>
          <p:nvPr/>
        </p:nvSpPr>
        <p:spPr>
          <a:xfrm rot="3087147">
            <a:off x="6096000" y="43434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anose="05000000000000000000" pitchFamily="2" charset="2"/>
          <a:buChar char="l"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anose="05000000000000000000" pitchFamily="2" charset="2"/>
          <a:buChar char="l"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6198</Words>
  <Application>WPS 演示</Application>
  <PresentationFormat>全屏显示(4:3)</PresentationFormat>
  <Paragraphs>1237</Paragraphs>
  <Slides>60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120</vt:i4>
      </vt:variant>
      <vt:variant>
        <vt:lpstr>幻灯片标题</vt:lpstr>
      </vt:variant>
      <vt:variant>
        <vt:i4>60</vt:i4>
      </vt:variant>
    </vt:vector>
  </HeadingPairs>
  <TitlesOfParts>
    <vt:vector size="188" baseType="lpstr">
      <vt:lpstr>Arial</vt:lpstr>
      <vt:lpstr>宋体</vt:lpstr>
      <vt:lpstr>Wingdings</vt:lpstr>
      <vt:lpstr>Times New Roman</vt:lpstr>
      <vt:lpstr>Times New Roman</vt:lpstr>
      <vt:lpstr>微软雅黑</vt:lpstr>
      <vt:lpstr>MT Extra</vt:lpstr>
      <vt:lpstr>Soaring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Visio.Drawing.6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嵌入系统编程指南 （2001/10）</dc:title>
  <dc:creator/>
  <cp:lastModifiedBy>admin</cp:lastModifiedBy>
  <cp:revision>318</cp:revision>
  <dcterms:created xsi:type="dcterms:W3CDTF">2001-10-14T06:05:34Z</dcterms:created>
  <dcterms:modified xsi:type="dcterms:W3CDTF">2017-04-27T07:32:12Z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